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818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issina_zh\Desktop\&#1051;&#1080;&#1089;&#1090;%20Microsoft%20Office%20Excel%20(2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issina_zh\Desktop\&#1051;&#1080;&#1089;&#1090;%20Microsoft%20Office%20Excel%20(2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issina_zh\Desktop\&#1051;&#1080;&#1089;&#1090;%20Microsoft%20Office%20Excel%20(2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0"/>
      <c:rotY val="0"/>
      <c:rAngAx val="1"/>
    </c:view3D>
    <c:plotArea>
      <c:layout>
        <c:manualLayout>
          <c:layoutTarget val="inner"/>
          <c:xMode val="edge"/>
          <c:yMode val="edge"/>
          <c:x val="5.0925925925925986E-2"/>
          <c:y val="6.349206349206353E-2"/>
          <c:w val="0.94907407407407562"/>
          <c:h val="0.67858108645510362"/>
        </c:manualLayout>
      </c:layout>
      <c:bar3DChart>
        <c:barDir val="col"/>
        <c:grouping val="stacked"/>
        <c:varyColors val="1"/>
        <c:ser>
          <c:idx val="0"/>
          <c:order val="0"/>
          <c:invertIfNegative val="1"/>
          <c:dPt>
            <c:idx val="0"/>
            <c:invertIfNegative val="1"/>
            <c:spPr>
              <a:solidFill>
                <a:srgbClr val="92D050"/>
              </a:solidFill>
            </c:spPr>
          </c:dPt>
          <c:dPt>
            <c:idx val="1"/>
            <c:invertIfNegative val="1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2"/>
            <c:invertIfNegative val="1"/>
            <c:spPr>
              <a:solidFill>
                <a:srgbClr val="92D050"/>
              </a:solidFill>
            </c:spPr>
          </c:dPt>
          <c:dLbls>
            <c:dLbl>
              <c:idx val="0"/>
              <c:layout>
                <c:manualLayout>
                  <c:x val="3.2171581769437005E-2"/>
                  <c:y val="-0.34632080080899069"/>
                </c:manualLayout>
              </c:layout>
              <c:showLegendKey val="1"/>
              <c:showVal val="1"/>
              <c:showCatName val="1"/>
              <c:showSerName val="1"/>
              <c:showPercent val="1"/>
              <c:showBubbleSize val="1"/>
            </c:dLbl>
            <c:dLbl>
              <c:idx val="1"/>
              <c:layout>
                <c:manualLayout>
                  <c:x val="2.8596961572832948E-2"/>
                  <c:y val="-0.23665223665223689"/>
                </c:manualLayout>
              </c:layout>
              <c:spPr/>
              <c:txPr>
                <a:bodyPr/>
                <a:lstStyle/>
                <a:p>
                  <a:pPr>
                    <a:defRPr lang="en-US" sz="2000" b="1">
                      <a:solidFill>
                        <a:schemeClr val="accent1">
                          <a:lumMod val="75000"/>
                        </a:schemeClr>
                      </a:solidFill>
                      <a:latin typeface="Cambria" pitchFamily="18" charset="0"/>
                    </a:defRPr>
                  </a:pPr>
                  <a:endParaRPr lang="ru-RU"/>
                </a:p>
              </c:txPr>
              <c:showLegendKey val="1"/>
              <c:showVal val="1"/>
              <c:showCatName val="1"/>
              <c:showSerName val="1"/>
              <c:showPercent val="1"/>
              <c:showBubbleSize val="1"/>
            </c:dLbl>
            <c:dLbl>
              <c:idx val="2"/>
              <c:layout>
                <c:manualLayout>
                  <c:x val="3.2171581769437005E-2"/>
                  <c:y val="-0.36940836940836996"/>
                </c:manualLayout>
              </c:layout>
              <c:showLegendKey val="1"/>
              <c:showVal val="1"/>
              <c:showCatName val="1"/>
              <c:showSerName val="1"/>
              <c:showPercent val="1"/>
              <c:showBubbleSize val="1"/>
            </c:dLbl>
            <c:txPr>
              <a:bodyPr/>
              <a:lstStyle/>
              <a:p>
                <a:pPr>
                  <a:defRPr lang="en-US" sz="2000" b="1">
                    <a:solidFill>
                      <a:sysClr val="windowText" lastClr="000000"/>
                    </a:solidFill>
                    <a:latin typeface="Cambria" pitchFamily="18" charset="0"/>
                  </a:defRPr>
                </a:pPr>
                <a:endParaRPr lang="ru-RU"/>
              </a:p>
            </c:txPr>
            <c:showLegendKey val="1"/>
            <c:showVal val="1"/>
            <c:showCatName val="1"/>
            <c:showSerName val="1"/>
            <c:showPercent val="1"/>
            <c:showBubbleSize val="1"/>
          </c:dLbls>
          <c:cat>
            <c:strRef>
              <c:f>Лист1!$C$4:$C$6</c:f>
              <c:strCache>
                <c:ptCount val="3"/>
                <c:pt idx="0">
                  <c:v>Вирусы</c:v>
                </c:pt>
                <c:pt idx="1">
                  <c:v>Бактерии</c:v>
                </c:pt>
                <c:pt idx="2">
                  <c:v>Все микробы</c:v>
                </c:pt>
              </c:strCache>
            </c:strRef>
          </c:cat>
          <c:val>
            <c:numRef>
              <c:f>Лист1!$D$4:$D$6</c:f>
              <c:numCache>
                <c:formatCode>0.00%</c:formatCode>
                <c:ptCount val="3"/>
                <c:pt idx="0">
                  <c:v>0.34300000000000053</c:v>
                </c:pt>
                <c:pt idx="1">
                  <c:v>0.30300000000000032</c:v>
                </c:pt>
                <c:pt idx="2">
                  <c:v>0.35400000000000031</c:v>
                </c:pt>
              </c:numCache>
            </c:numRef>
          </c:val>
        </c:ser>
        <c:dLbls/>
        <c:shape val="box"/>
        <c:axId val="84893696"/>
        <c:axId val="84895232"/>
        <c:axId val="0"/>
      </c:bar3DChart>
      <c:catAx>
        <c:axId val="84893696"/>
        <c:scaling>
          <c:orientation val="minMax"/>
        </c:scaling>
        <c:delete val="1"/>
        <c:axPos val="b"/>
        <c:majorTickMark val="cross"/>
        <c:minorTickMark val="cross"/>
        <c:tickLblPos val="nextTo"/>
        <c:crossAx val="84895232"/>
        <c:crosses val="autoZero"/>
        <c:auto val="1"/>
        <c:lblAlgn val="ctr"/>
        <c:lblOffset val="100"/>
        <c:noMultiLvlLbl val="1"/>
      </c:catAx>
      <c:valAx>
        <c:axId val="84895232"/>
        <c:scaling>
          <c:orientation val="minMax"/>
        </c:scaling>
        <c:delete val="1"/>
        <c:axPos val="l"/>
        <c:numFmt formatCode="0.00%" sourceLinked="1"/>
        <c:majorTickMark val="cross"/>
        <c:minorTickMark val="cross"/>
        <c:tickLblPos val="nextTo"/>
        <c:crossAx val="84893696"/>
        <c:crosses val="autoZero"/>
        <c:crossBetween val="between"/>
      </c:valAx>
    </c:plotArea>
    <c:plotVisOnly val="1"/>
    <c:dispBlanksAs val="zero"/>
    <c:showDLblsOverMax val="1"/>
  </c:chart>
  <c:externalData r:id="rId1">
    <c:autoUpdate val="1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plotArea>
      <c:layout>
        <c:manualLayout>
          <c:layoutTarget val="inner"/>
          <c:xMode val="edge"/>
          <c:yMode val="edge"/>
          <c:x val="0.20498906386701668"/>
          <c:y val="6.6364631173033012E-2"/>
          <c:w val="0.56779965004374477"/>
          <c:h val="0.7899765926549871"/>
        </c:manualLayout>
      </c:layout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25134033672261741"/>
                  <c:y val="-0.20397076007019704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i="1" dirty="0" smtClean="0">
                        <a:latin typeface="Cambria" pitchFamily="18" charset="0"/>
                      </a:rPr>
                      <a:t>Неверно </a:t>
                    </a:r>
                    <a:r>
                      <a:rPr lang="ru-RU" sz="1400" b="1" i="1" dirty="0">
                        <a:latin typeface="Cambria" pitchFamily="18" charset="0"/>
                      </a:rPr>
                      <a:t>63,40%</a:t>
                    </a:r>
                  </a:p>
                </c:rich>
              </c:tx>
              <c:showLegendKey val="1"/>
              <c:showVal val="1"/>
              <c:showCatName val="1"/>
              <c:showSerName val="1"/>
              <c:showPercent val="1"/>
              <c:showBubbleSize val="1"/>
            </c:dLbl>
            <c:dLbl>
              <c:idx val="1"/>
              <c:layout>
                <c:manualLayout>
                  <c:x val="0.21662023016353726"/>
                  <c:y val="0.1175204141149023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i="1" dirty="0" smtClean="0">
                        <a:solidFill>
                          <a:schemeClr val="bg1"/>
                        </a:solidFill>
                        <a:latin typeface="Cambria" pitchFamily="18" charset="0"/>
                      </a:rPr>
                      <a:t>Верно </a:t>
                    </a:r>
                    <a:r>
                      <a:rPr lang="ru-RU" sz="1400" b="1" i="1" dirty="0">
                        <a:solidFill>
                          <a:schemeClr val="bg1"/>
                        </a:solidFill>
                        <a:latin typeface="Cambria" pitchFamily="18" charset="0"/>
                      </a:rPr>
                      <a:t>36,60%</a:t>
                    </a:r>
                  </a:p>
                </c:rich>
              </c:tx>
              <c:showLegendKey val="1"/>
              <c:showVal val="1"/>
              <c:showCatName val="1"/>
              <c:showSerName val="1"/>
              <c:showPercent val="1"/>
              <c:showBubbleSize val="1"/>
            </c:dLbl>
            <c:txPr>
              <a:bodyPr/>
              <a:lstStyle/>
              <a:p>
                <a:pPr>
                  <a:defRPr lang="en-US" sz="1400" b="1" i="1">
                    <a:latin typeface="Cambria" pitchFamily="18" charset="0"/>
                  </a:defRPr>
                </a:pPr>
                <a:endParaRPr lang="ru-RU"/>
              </a:p>
            </c:txPr>
            <c:showLegendKey val="1"/>
            <c:showVal val="1"/>
            <c:showCatName val="1"/>
            <c:showSerName val="1"/>
            <c:showPercent val="1"/>
            <c:showBubbleSize val="1"/>
            <c:showLeaderLines val="1"/>
          </c:dLbls>
          <c:cat>
            <c:strRef>
              <c:f>Лист1!$C$10:$C$11</c:f>
              <c:strCache>
                <c:ptCount val="2"/>
                <c:pt idx="0">
                  <c:v>Верно</c:v>
                </c:pt>
                <c:pt idx="1">
                  <c:v>Неверно</c:v>
                </c:pt>
              </c:strCache>
            </c:strRef>
          </c:cat>
          <c:val>
            <c:numRef>
              <c:f>Лист1!$D$10:$D$11</c:f>
              <c:numCache>
                <c:formatCode>0.0%</c:formatCode>
                <c:ptCount val="2"/>
                <c:pt idx="0">
                  <c:v>0.71100000000000063</c:v>
                </c:pt>
                <c:pt idx="1">
                  <c:v>0.28900000000000031</c:v>
                </c:pt>
              </c:numCache>
            </c:numRef>
          </c:val>
        </c:ser>
        <c:dLbls/>
        <c:firstSliceAng val="0"/>
      </c:pieChart>
    </c:plotArea>
    <c:plotVisOnly val="1"/>
    <c:dispBlanksAs val="zero"/>
    <c:showDLblsOverMax val="1"/>
  </c:chart>
  <c:externalData r:id="rId1">
    <c:autoUpdate val="1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plotArea>
      <c:layout>
        <c:manualLayout>
          <c:layoutTarget val="inner"/>
          <c:xMode val="edge"/>
          <c:yMode val="edge"/>
          <c:x val="8.1119792187431261E-2"/>
          <c:y val="0.19337047509728716"/>
          <c:w val="0.7819907772174074"/>
          <c:h val="0.80662952490271289"/>
        </c:manualLayout>
      </c:layout>
      <c:pieChart>
        <c:varyColors val="1"/>
        <c:ser>
          <c:idx val="0"/>
          <c:order val="0"/>
          <c:dLbls>
            <c:dLbl>
              <c:idx val="0"/>
              <c:tx>
                <c:rich>
                  <a:bodyPr/>
                  <a:lstStyle/>
                  <a:p>
                    <a:r>
                      <a:rPr lang="ru-RU" sz="1300" dirty="0" smtClean="0">
                        <a:latin typeface="Cambria" pitchFamily="18" charset="0"/>
                      </a:rPr>
                      <a:t>Неверно </a:t>
                    </a:r>
                    <a:r>
                      <a:rPr lang="ru-RU" sz="1400" dirty="0">
                        <a:latin typeface="Cambria" pitchFamily="18" charset="0"/>
                      </a:rPr>
                      <a:t>71,1%</a:t>
                    </a:r>
                  </a:p>
                </c:rich>
              </c:tx>
              <c:dLblPos val="ctr"/>
              <c:showLegendKey val="1"/>
              <c:showVal val="1"/>
              <c:showCatName val="1"/>
              <c:showSerName val="1"/>
              <c:showPercent val="1"/>
              <c:showBubbleSize val="1"/>
              <c:separator> </c:separator>
            </c:dLbl>
            <c:dLbl>
              <c:idx val="1"/>
              <c:layout>
                <c:manualLayout>
                  <c:x val="0.25056687849710102"/>
                  <c:y val="0.18299249052201869"/>
                </c:manualLayout>
              </c:layout>
              <c:tx>
                <c:rich>
                  <a:bodyPr/>
                  <a:lstStyle/>
                  <a:p>
                    <a:pPr marL="0" indent="0">
                      <a:defRPr lang="en-US" sz="1400" b="1" i="0">
                        <a:latin typeface="Cambria" pitchFamily="18" charset="0"/>
                      </a:defRPr>
                    </a:pPr>
                    <a:r>
                      <a:rPr lang="ru-RU" sz="1400" dirty="0" smtClean="0">
                        <a:solidFill>
                          <a:schemeClr val="bg1"/>
                        </a:solidFill>
                        <a:latin typeface="Cambria" pitchFamily="18" charset="0"/>
                      </a:rPr>
                      <a:t>Верно </a:t>
                    </a:r>
                    <a:r>
                      <a:rPr lang="ru-RU" sz="1400" dirty="0">
                        <a:solidFill>
                          <a:schemeClr val="bg1"/>
                        </a:solidFill>
                        <a:latin typeface="Cambria" pitchFamily="18" charset="0"/>
                      </a:rPr>
                      <a:t>28,9%</a:t>
                    </a:r>
                  </a:p>
                </c:rich>
              </c:tx>
              <c:spPr/>
              <c:showLegendKey val="1"/>
              <c:showVal val="1"/>
              <c:showCatName val="1"/>
              <c:showSerName val="1"/>
              <c:showPercent val="1"/>
              <c:showBubbleSize val="1"/>
              <c:separator> </c:separator>
            </c:dLbl>
            <c:txPr>
              <a:bodyPr/>
              <a:lstStyle/>
              <a:p>
                <a:pPr>
                  <a:defRPr lang="en-US" sz="1400" b="1" i="0">
                    <a:latin typeface="Cambria" pitchFamily="18" charset="0"/>
                  </a:defRPr>
                </a:pPr>
                <a:endParaRPr lang="ru-RU"/>
              </a:p>
            </c:txPr>
            <c:showLegendKey val="1"/>
            <c:showVal val="1"/>
            <c:showCatName val="1"/>
            <c:showSerName val="1"/>
            <c:showPercent val="1"/>
            <c:showBubbleSize val="1"/>
            <c:separator> </c:separator>
            <c:showLeaderLines val="1"/>
          </c:dLbls>
          <c:cat>
            <c:strRef>
              <c:f>Лист1!$C$10:$C$11</c:f>
              <c:strCache>
                <c:ptCount val="2"/>
                <c:pt idx="0">
                  <c:v>Верно</c:v>
                </c:pt>
                <c:pt idx="1">
                  <c:v>Неверно</c:v>
                </c:pt>
              </c:strCache>
            </c:strRef>
          </c:cat>
          <c:val>
            <c:numRef>
              <c:f>Лист1!$D$10:$D$11</c:f>
              <c:numCache>
                <c:formatCode>0.0%</c:formatCode>
                <c:ptCount val="2"/>
                <c:pt idx="0">
                  <c:v>0.71100000000000063</c:v>
                </c:pt>
                <c:pt idx="1">
                  <c:v>0.28900000000000031</c:v>
                </c:pt>
              </c:numCache>
            </c:numRef>
          </c:val>
        </c:ser>
        <c:dLbls/>
        <c:firstSliceAng val="0"/>
      </c:pieChart>
    </c:plotArea>
    <c:plotVisOnly val="1"/>
    <c:dispBlanksAs val="zero"/>
    <c:showDLblsOverMax val="1"/>
  </c:chart>
  <c:externalData r:id="rId1">
    <c:autoUpdate val="1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DAC74C-DAF5-4D21-8D3A-107DDA9D2541}" type="datetimeFigureOut">
              <a:rPr lang="ru-RU" smtClean="0"/>
              <a:pPr/>
              <a:t>15.11.2017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79D6E2-86A9-4AD1-AC75-392D18BF32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9350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79D6E2-86A9-4AD1-AC75-392D18BF32CF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077A-79FF-40F3-AA08-ABFD910AE618}" type="datetime1">
              <a:rPr lang="ru-RU" smtClean="0"/>
              <a:pPr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ЦРИЛС, www.druginfo.kz. 8 800 080 88 87. druginfo-kz@mail.ru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4D863-790B-4903-B674-4D24A246A854}" type="datetime1">
              <a:rPr lang="ru-RU" smtClean="0"/>
              <a:pPr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ЦРИЛС, www.druginfo.kz. 8 800 080 88 87. druginfo-kz@mail.ru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D4D8F-DBB0-4EB3-AA30-F06D50DC5DF6}" type="datetime1">
              <a:rPr lang="ru-RU" smtClean="0"/>
              <a:pPr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ЦРИЛС, www.druginfo.kz. 8 800 080 88 87. druginfo-kz@mail.ru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EF8E7-3560-4B18-BFF2-56F3B138D296}" type="datetime1">
              <a:rPr lang="ru-RU" smtClean="0"/>
              <a:pPr/>
              <a:t>15.11.2017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ЦРИЛС, www.druginfo.kz. 8 800 080 88 87. druginfo-kz@mail.ru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D000-0EC7-4687-A5F7-A9603E841AEB}" type="datetime1">
              <a:rPr lang="ru-RU" smtClean="0"/>
              <a:pPr/>
              <a:t>15.11.2017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ЦРИЛС, www.druginfo.kz. 8 800 080 88 87. druginfo-kz@mail.ru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3216-6226-4292-B420-0D00F9D01F05}" type="datetime1">
              <a:rPr lang="ru-RU" smtClean="0"/>
              <a:pPr/>
              <a:t>15.11.2017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ЦРИЛС, www.druginfo.kz. 8 800 080 88 87. druginfo-kz@mail.ru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CD7F-A0F8-4D86-8035-343845A68ED7}" type="datetime1">
              <a:rPr lang="ru-RU" smtClean="0"/>
              <a:pPr/>
              <a:t>15.11.2017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ЦРИЛС, www.druginfo.kz. 8 800 080 88 87. druginfo-kz@mail.ru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974E1-6D05-417E-8D95-BA68782D3E1F}" type="datetime1">
              <a:rPr lang="ru-RU" smtClean="0"/>
              <a:pPr/>
              <a:t>15.11.2017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ЦРИЛС, www.druginfo.kz. 8 800 080 88 87. druginfo-kz@mail.ru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18D0-CDB6-4835-964D-1CC545AFC7EC}" type="datetime1">
              <a:rPr lang="ru-RU" smtClean="0"/>
              <a:pPr/>
              <a:t>15.11.2017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ЦРИЛС, www.druginfo.kz. 8 800 080 88 87. druginfo-kz@mail.ru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41AF-C528-45CC-BCDF-D979A20572BD}" type="datetime1">
              <a:rPr lang="ru-RU" smtClean="0"/>
              <a:pPr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ЦРИЛС, www.druginfo.kz. 8 800 080 88 87. druginfo-kz@mail.ru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67AE7-39D5-458D-8A52-D959B8A5FB53}" type="datetime1">
              <a:rPr lang="ru-RU" smtClean="0"/>
              <a:pPr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ЦРИЛС, www.druginfo.kz. 8 800 080 88 87. druginfo-kz@mail.ru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5AEC85-52A5-4669-93AD-DE79944A0818}" type="datetime1">
              <a:rPr lang="ru-RU" smtClean="0"/>
              <a:pPr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ЦРИЛС, www.druginfo.kz. 8 800 080 88 87. druginfo-kz@mail.ru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druginfo-kz@mail.ru" TargetMode="External"/><Relationship Id="rId5" Type="http://schemas.openxmlformats.org/officeDocument/2006/relationships/hyperlink" Target="http://www.druginfo.kz/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mailto:druginfo-kz@mail.ru" TargetMode="External"/><Relationship Id="rId4" Type="http://schemas.openxmlformats.org/officeDocument/2006/relationships/hyperlink" Target="http://druginfo.kz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druginfo-kz@mail.ru" TargetMode="External"/><Relationship Id="rId4" Type="http://schemas.openxmlformats.org/officeDocument/2006/relationships/hyperlink" Target="http://www.druginfo.kz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ruginfo-kz@mail.ru" TargetMode="External"/><Relationship Id="rId5" Type="http://schemas.openxmlformats.org/officeDocument/2006/relationships/hyperlink" Target="http://www.druginfo.kz/" TargetMode="Externa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druginfo-kz@mail.ru" TargetMode="External"/><Relationship Id="rId4" Type="http://schemas.openxmlformats.org/officeDocument/2006/relationships/hyperlink" Target="http://www.druginfo.kz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ruginfo-kz@mail.ru" TargetMode="External"/><Relationship Id="rId5" Type="http://schemas.openxmlformats.org/officeDocument/2006/relationships/hyperlink" Target="http://www.druginfo.kz/" TargetMode="Externa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hyperlink" Target="mailto:druginfo-kz@mail.ru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druginfo.kz/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ruginfo-kz@mail.ru" TargetMode="External"/><Relationship Id="rId5" Type="http://schemas.openxmlformats.org/officeDocument/2006/relationships/hyperlink" Target="http://www.druginfo.kz/" TargetMode="Externa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ruginfo-kz@mail.ru" TargetMode="External"/><Relationship Id="rId5" Type="http://schemas.openxmlformats.org/officeDocument/2006/relationships/hyperlink" Target="http://www.druginfo.kz/" TargetMode="Externa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ruginfo-kz@mail.ru" TargetMode="External"/><Relationship Id="rId5" Type="http://schemas.openxmlformats.org/officeDocument/2006/relationships/hyperlink" Target="http://www.druginfo.kz/" TargetMode="Externa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druginfo-kz@mail.ru" TargetMode="External"/><Relationship Id="rId4" Type="http://schemas.openxmlformats.org/officeDocument/2006/relationships/hyperlink" Target="http://www.druginfo.kz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druginfo-kz@mail.ru" TargetMode="External"/><Relationship Id="rId4" Type="http://schemas.openxmlformats.org/officeDocument/2006/relationships/hyperlink" Target="http://www.druginfo.kz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mailto:druginfo-kz@mail.ru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druginfo.k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1"/>
            <a:ext cx="7143800" cy="1000108"/>
          </a:xfrm>
        </p:spPr>
        <p:txBody>
          <a:bodyPr>
            <a:normAutofit fontScale="90000"/>
          </a:bodyPr>
          <a:lstStyle/>
          <a:p>
            <a:r>
              <a:rPr lang="ru-RU" sz="1800" b="1" i="1" dirty="0" smtClean="0">
                <a:solidFill>
                  <a:schemeClr val="accent5">
                    <a:lumMod val="50000"/>
                  </a:schemeClr>
                </a:solidFill>
                <a:latin typeface="Cambria" pitchFamily="18" charset="0"/>
              </a:rPr>
              <a:t>Министерство здравоохранения Республики Казахстан</a:t>
            </a:r>
            <a:br>
              <a:rPr lang="ru-RU" sz="1800" b="1" i="1" dirty="0" smtClean="0">
                <a:solidFill>
                  <a:schemeClr val="accent5">
                    <a:lumMod val="50000"/>
                  </a:schemeClr>
                </a:solidFill>
                <a:latin typeface="Cambria" pitchFamily="18" charset="0"/>
              </a:rPr>
            </a:br>
            <a:r>
              <a:rPr lang="ru-RU" sz="1800" b="1" i="1" dirty="0" smtClean="0">
                <a:solidFill>
                  <a:schemeClr val="accent5">
                    <a:lumMod val="50000"/>
                  </a:schemeClr>
                </a:solidFill>
                <a:latin typeface="Cambria" pitchFamily="18" charset="0"/>
              </a:rPr>
              <a:t>Республиканский центр развития здравоохранения МЗ РК</a:t>
            </a:r>
            <a:br>
              <a:rPr lang="ru-RU" sz="1800" b="1" i="1" dirty="0" smtClean="0">
                <a:solidFill>
                  <a:schemeClr val="accent5">
                    <a:lumMod val="50000"/>
                  </a:schemeClr>
                </a:solidFill>
                <a:latin typeface="Cambria" pitchFamily="18" charset="0"/>
              </a:rPr>
            </a:br>
            <a:r>
              <a:rPr lang="ru-RU" sz="1800" b="1" i="1" dirty="0" smtClean="0">
                <a:solidFill>
                  <a:schemeClr val="accent5">
                    <a:lumMod val="50000"/>
                  </a:schemeClr>
                </a:solidFill>
                <a:latin typeface="Cambria" pitchFamily="18" charset="0"/>
              </a:rPr>
              <a:t>ЦЕНТР РАЦИОНАЛЬНОГО ИСПОЛЬЗОВАНИЯ ЛЕКАРСТВЕННЫХ СРЕДСТВ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357298"/>
            <a:ext cx="9144000" cy="5143536"/>
          </a:xfrm>
        </p:spPr>
        <p:txBody>
          <a:bodyPr>
            <a:normAutofit fontScale="92500" lnSpcReduction="20000"/>
          </a:bodyPr>
          <a:lstStyle/>
          <a:p>
            <a:endParaRPr lang="ru-RU" b="1" i="1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</a:endParaRPr>
          </a:p>
          <a:p>
            <a:endParaRPr lang="ru-RU" b="1" i="1" dirty="0">
              <a:solidFill>
                <a:schemeClr val="accent1">
                  <a:lumMod val="75000"/>
                </a:schemeClr>
              </a:solidFill>
              <a:latin typeface="Cambria" pitchFamily="18" charset="0"/>
            </a:endParaRPr>
          </a:p>
          <a:p>
            <a:r>
              <a:rPr lang="ru-RU" sz="58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Антибиотики – используйте осторожно!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400" b="1" i="1" dirty="0" smtClean="0">
                <a:solidFill>
                  <a:schemeClr val="tx1"/>
                </a:solidFill>
                <a:latin typeface="Cambria" pitchFamily="18" charset="0"/>
              </a:rPr>
              <a:t>Астана 2017</a:t>
            </a:r>
            <a:endParaRPr lang="ru-RU" sz="2400" b="1" i="1" dirty="0">
              <a:solidFill>
                <a:schemeClr val="tx1"/>
              </a:solidFill>
              <a:latin typeface="Cambria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3" y="3786190"/>
            <a:ext cx="3214709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РЦРЗ лого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71546" cy="1071546"/>
          </a:xfrm>
          <a:prstGeom prst="rect">
            <a:avLst/>
          </a:prstGeom>
        </p:spPr>
      </p:pic>
      <p:pic>
        <p:nvPicPr>
          <p:cNvPr id="6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9586" y="0"/>
            <a:ext cx="1214414" cy="9286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928802"/>
          </a:xfrm>
        </p:spPr>
        <p:txBody>
          <a:bodyPr>
            <a:normAutofit fontScale="90000"/>
          </a:bodyPr>
          <a:lstStyle/>
          <a:p>
            <a:pPr marL="1436688" algn="l"/>
            <a:r>
              <a:rPr lang="ru-RU" sz="1600" b="1" i="1" dirty="0" smtClean="0"/>
              <a:t/>
            </a:r>
            <a:br>
              <a:rPr lang="ru-RU" sz="1600" b="1" i="1" dirty="0" smtClean="0"/>
            </a:br>
            <a:r>
              <a:rPr lang="ru-RU" sz="1600" b="1" i="1" dirty="0" smtClean="0"/>
              <a:t> </a:t>
            </a:r>
            <a:br>
              <a:rPr lang="ru-RU" sz="1600" b="1" i="1" dirty="0" smtClean="0"/>
            </a:br>
            <a:r>
              <a:rPr lang="ru-RU" sz="1600" b="1" i="1" dirty="0" smtClean="0"/>
              <a:t>	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«Если мы не будем решать эту проблему,  то через 20 лет мы вернемся в  19 век,  когда после самых обычных операций  пациенты будут умирать от обычных инфекций»  </a:t>
            </a:r>
            <a:b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</a:b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                                          Главный медицинский офицер Великобритании,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/>
            </a:r>
            <a:b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</a:b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                                                                                                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профессор </a:t>
            </a:r>
            <a:r>
              <a:rPr lang="ru-RU" sz="2000" b="1" i="1" dirty="0" err="1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Салли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 Дэвис </a:t>
            </a:r>
            <a:r>
              <a:rPr lang="ru-RU" sz="2000" dirty="0" smtClean="0">
                <a:solidFill>
                  <a:srgbClr val="C00000"/>
                </a:solidFill>
                <a:latin typeface="Cambria" pitchFamily="18" charset="0"/>
              </a:rPr>
              <a:t/>
            </a:r>
            <a:br>
              <a:rPr lang="ru-RU" sz="2000" dirty="0" smtClean="0">
                <a:solidFill>
                  <a:srgbClr val="C00000"/>
                </a:solidFill>
                <a:latin typeface="Cambria" pitchFamily="18" charset="0"/>
              </a:rPr>
            </a:br>
            <a:r>
              <a:rPr lang="ru-RU" sz="2000" b="1" i="1" dirty="0" smtClean="0">
                <a:solidFill>
                  <a:srgbClr val="C00000"/>
                </a:solidFill>
                <a:latin typeface="Cambria" pitchFamily="18" charset="0"/>
              </a:rPr>
              <a:t> </a:t>
            </a:r>
            <a:r>
              <a:rPr lang="ru-RU" sz="2000" dirty="0" smtClean="0">
                <a:solidFill>
                  <a:srgbClr val="C00000"/>
                </a:solidFill>
                <a:latin typeface="Cambria" pitchFamily="18" charset="0"/>
              </a:rPr>
              <a:t/>
            </a:r>
            <a:br>
              <a:rPr lang="ru-RU" sz="2000" dirty="0" smtClean="0">
                <a:solidFill>
                  <a:srgbClr val="C00000"/>
                </a:solidFill>
                <a:latin typeface="Cambria" pitchFamily="18" charset="0"/>
              </a:rPr>
            </a:br>
            <a:endParaRPr lang="ru-RU" sz="2000" dirty="0">
              <a:solidFill>
                <a:srgbClr val="C00000"/>
              </a:solidFill>
              <a:latin typeface="Cambr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1785926"/>
            <a:ext cx="8429684" cy="428628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sz="2000" dirty="0" smtClean="0"/>
              <a:t>	</a:t>
            </a:r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История антибиотиков 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насчитывает  чуть более 70 лет, 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начало этой истории положил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Сэр </a:t>
            </a:r>
            <a:r>
              <a:rPr lang="ru-RU" sz="2000" b="1" i="1" dirty="0" err="1" smtClean="0">
                <a:solidFill>
                  <a:schemeClr val="tx1"/>
                </a:solidFill>
                <a:latin typeface="Cambria" pitchFamily="18" charset="0"/>
              </a:rPr>
              <a:t>Алекса́ндр</a:t>
            </a:r>
            <a:r>
              <a:rPr lang="ru-RU" sz="2000" b="1" i="1" dirty="0" smtClean="0">
                <a:solidFill>
                  <a:schemeClr val="tx1"/>
                </a:solidFill>
                <a:latin typeface="Cambria" pitchFamily="18" charset="0"/>
              </a:rPr>
              <a:t> </a:t>
            </a:r>
            <a:r>
              <a:rPr lang="ru-RU" sz="2000" b="1" i="1" dirty="0" err="1" smtClean="0">
                <a:solidFill>
                  <a:schemeClr val="tx1"/>
                </a:solidFill>
                <a:latin typeface="Cambria" pitchFamily="18" charset="0"/>
              </a:rPr>
              <a:t>Фле́минг</a:t>
            </a:r>
            <a:r>
              <a:rPr lang="ru-RU" sz="2000" b="1" i="1" dirty="0" smtClean="0">
                <a:solidFill>
                  <a:schemeClr val="tx1"/>
                </a:solidFill>
                <a:latin typeface="Cambria" pitchFamily="18" charset="0"/>
              </a:rPr>
              <a:t> </a:t>
            </a:r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— 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британский бактериолог ,  который 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выделил  </a:t>
            </a:r>
            <a:r>
              <a:rPr lang="ru-RU" sz="2000" b="1" i="1" dirty="0" smtClean="0">
                <a:solidFill>
                  <a:schemeClr val="tx1"/>
                </a:solidFill>
                <a:latin typeface="Cambria" pitchFamily="18" charset="0"/>
              </a:rPr>
              <a:t>Пенициллин </a:t>
            </a:r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из плесени. 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“</a:t>
            </a:r>
            <a:r>
              <a:rPr lang="ru-RU" sz="2000" b="1" i="1" dirty="0" smtClean="0">
                <a:solidFill>
                  <a:schemeClr val="tx1"/>
                </a:solidFill>
                <a:latin typeface="Cambria" pitchFamily="18" charset="0"/>
              </a:rPr>
              <a:t>антибиотик</a:t>
            </a:r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” </a:t>
            </a:r>
            <a:r>
              <a:rPr lang="ru-RU" sz="2000" i="1" dirty="0" err="1" smtClean="0">
                <a:solidFill>
                  <a:schemeClr val="tx1"/>
                </a:solidFill>
                <a:latin typeface="Cambria" pitchFamily="18" charset="0"/>
              </a:rPr>
              <a:t>антибиос</a:t>
            </a:r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, 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переводится с древне греческого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(“анти” – </a:t>
            </a:r>
            <a:r>
              <a:rPr lang="ru-RU" sz="2000" b="1" i="1" dirty="0" smtClean="0">
                <a:solidFill>
                  <a:schemeClr val="tx1"/>
                </a:solidFill>
                <a:latin typeface="Cambria" pitchFamily="18" charset="0"/>
              </a:rPr>
              <a:t>против</a:t>
            </a:r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, “</a:t>
            </a:r>
            <a:r>
              <a:rPr lang="ru-RU" sz="2000" i="1" dirty="0" err="1" smtClean="0">
                <a:solidFill>
                  <a:schemeClr val="tx1"/>
                </a:solidFill>
                <a:latin typeface="Cambria" pitchFamily="18" charset="0"/>
              </a:rPr>
              <a:t>биос</a:t>
            </a:r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” – </a:t>
            </a:r>
            <a:r>
              <a:rPr lang="ru-RU" sz="2000" b="1" i="1" dirty="0" smtClean="0">
                <a:solidFill>
                  <a:schemeClr val="tx1"/>
                </a:solidFill>
                <a:latin typeface="Cambria" pitchFamily="18" charset="0"/>
              </a:rPr>
              <a:t>жизнь</a:t>
            </a:r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). 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Антибиотики – величайшее </a:t>
            </a:r>
            <a:endParaRPr lang="en-US" sz="2000" i="1" dirty="0" smtClean="0">
              <a:solidFill>
                <a:schemeClr val="tx1"/>
              </a:solidFill>
              <a:latin typeface="Cambria" pitchFamily="18" charset="0"/>
            </a:endParaRP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достижение человечества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После их открытия,  эффективно 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лечатся смертельные доныне   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заболевания -  холера, дизентерия,  воспаление легких и т.д.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Cambria" pitchFamily="18" charset="0"/>
              </a:rPr>
              <a:t>Наступила Эра антибиотиков</a:t>
            </a: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000240"/>
            <a:ext cx="414340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500166" cy="102578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643042" y="6550223"/>
            <a:ext cx="577606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5"/>
              </a:rPr>
              <a:t>www.druginfo.kz</a:t>
            </a:r>
            <a:r>
              <a:rPr lang="ru-RU" sz="1400" dirty="0" smtClean="0">
                <a:latin typeface="Cambria" pitchFamily="18" charset="0"/>
              </a:rPr>
              <a:t>, </a:t>
            </a:r>
            <a:r>
              <a:rPr lang="en-US" sz="1400" dirty="0" smtClean="0">
                <a:latin typeface="Cambria" pitchFamily="18" charset="0"/>
              </a:rPr>
              <a:t> </a:t>
            </a:r>
            <a:r>
              <a:rPr lang="ru-RU" sz="1400" b="1" dirty="0" smtClean="0">
                <a:latin typeface="Cambria" pitchFamily="18" charset="0"/>
              </a:rPr>
              <a:t>8 800 080 88 87</a:t>
            </a:r>
            <a:r>
              <a:rPr lang="ru-RU" sz="1400" dirty="0" smtClean="0">
                <a:latin typeface="Cambria" pitchFamily="18" charset="0"/>
              </a:rPr>
              <a:t>,  </a:t>
            </a:r>
            <a:r>
              <a:rPr lang="en-US" sz="1400" dirty="0" smtClean="0">
                <a:latin typeface="Cambria" pitchFamily="18" charset="0"/>
                <a:hlinkClick r:id="rId6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  <p:sp>
        <p:nvSpPr>
          <p:cNvPr id="8" name="Дата 8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fld id="{140CC1AA-F0FE-44BE-9EBF-A59300995A11}" type="datetime1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0"/>
            <a:ext cx="7643834" cy="1274786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  <a:ea typeface="Batang" pitchFamily="18" charset="-127"/>
              </a:rPr>
              <a:t>Антибиотикорезистентность - привыкание микробов к лекарственным препаратам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3578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     		</a:t>
            </a:r>
            <a:r>
              <a:rPr lang="ru-RU" sz="2400" i="1" dirty="0" smtClean="0">
                <a:latin typeface="Cambria" pitchFamily="18" charset="0"/>
              </a:rPr>
              <a:t>На протяжении многих лет человечество применяет антибиотики для борьбы с болезнями. Все это время микроорганизмы менялись и научились вырабатывать устойчивость к антибиотикам.</a:t>
            </a:r>
          </a:p>
          <a:p>
            <a:pPr>
              <a:buNone/>
            </a:pPr>
            <a:r>
              <a:rPr lang="ru-RU" sz="2400" i="1" dirty="0" smtClean="0">
                <a:latin typeface="Cambria" pitchFamily="18" charset="0"/>
              </a:rPr>
              <a:t>     		Данный феномен затрагивает все слои населения, без разделения на возрастные, социальные или этнические группы</a:t>
            </a:r>
            <a:endParaRPr lang="ru-RU" sz="2400" i="1" dirty="0">
              <a:latin typeface="Cambria" pitchFamily="18" charset="0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857628"/>
            <a:ext cx="392909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 dirty="0"/>
          </a:p>
        </p:txBody>
      </p:sp>
      <p:pic>
        <p:nvPicPr>
          <p:cNvPr id="7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0166" cy="102578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6488668"/>
            <a:ext cx="623779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</a:rPr>
              <a:t>www.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4"/>
              </a:rPr>
              <a:t>druginfo.kz</a:t>
            </a:r>
            <a:r>
              <a:rPr lang="kk-KZ" sz="1400" dirty="0" smtClean="0">
                <a:latin typeface="Cambria" pitchFamily="18" charset="0"/>
              </a:rPr>
              <a:t>, </a:t>
            </a:r>
            <a:r>
              <a:rPr lang="ru-RU" sz="1400" b="1" dirty="0" smtClean="0">
                <a:latin typeface="Cambria" pitchFamily="18" charset="0"/>
              </a:rPr>
              <a:t>8 800 080 88 87, </a:t>
            </a:r>
            <a:r>
              <a:rPr lang="ru-RU" sz="1400" dirty="0" smtClean="0">
                <a:latin typeface="Cambria" pitchFamily="18" charset="0"/>
              </a:rPr>
              <a:t> </a:t>
            </a:r>
            <a:r>
              <a:rPr lang="en-US" sz="1400" dirty="0" smtClean="0">
                <a:latin typeface="Cambria" pitchFamily="18" charset="0"/>
                <a:hlinkClick r:id="rId5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fld id="{140CC1AA-F0FE-44BE-9EBF-A59300995A11}" type="datetime1">
              <a:rPr lang="ru-RU" smtClean="0"/>
              <a:pPr/>
              <a:t>15.11.2017</a:t>
            </a:fld>
            <a:endParaRPr lang="ru-RU" dirty="0"/>
          </a:p>
        </p:txBody>
      </p:sp>
      <p:pic>
        <p:nvPicPr>
          <p:cNvPr id="1026" name="Picture 2" descr="C:\Users\basibekova_a\Desktop\Безымянный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61941" y="3676661"/>
            <a:ext cx="3810000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5" y="3251917"/>
            <a:ext cx="4357686" cy="3177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0"/>
            <a:ext cx="8001024" cy="1143000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Причины развития устойчивости микробов к антибиотикам</a:t>
            </a:r>
            <a:endParaRPr lang="ru-RU" sz="3200" b="1" i="1" dirty="0">
              <a:solidFill>
                <a:schemeClr val="accent1">
                  <a:lumMod val="75000"/>
                </a:schemeClr>
              </a:solidFill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8"/>
            <a:ext cx="9001156" cy="4768865"/>
          </a:xfrm>
        </p:spPr>
        <p:txBody>
          <a:bodyPr>
            <a:normAutofit/>
          </a:bodyPr>
          <a:lstStyle/>
          <a:p>
            <a:pPr marL="177800" indent="0">
              <a:buFont typeface="Wingdings" pitchFamily="2" charset="2"/>
              <a:buChar char="Ø"/>
            </a:pPr>
            <a:r>
              <a:rPr lang="ru-RU" i="1" dirty="0" smtClean="0">
                <a:latin typeface="Cambria" pitchFamily="18" charset="0"/>
              </a:rPr>
              <a:t>Человеческий фактор; </a:t>
            </a:r>
          </a:p>
          <a:p>
            <a:pPr marL="177800" indent="0">
              <a:buFont typeface="Wingdings" pitchFamily="2" charset="2"/>
              <a:buChar char="Ø"/>
            </a:pPr>
            <a:r>
              <a:rPr lang="ru-RU" i="1" dirty="0" smtClean="0">
                <a:latin typeface="Cambria" pitchFamily="18" charset="0"/>
              </a:rPr>
              <a:t>Избыточное назначение антибиотиков;</a:t>
            </a:r>
          </a:p>
          <a:p>
            <a:pPr marL="354013" indent="-176213">
              <a:buFont typeface="Wingdings" pitchFamily="2" charset="2"/>
              <a:buChar char="Ø"/>
            </a:pPr>
            <a:r>
              <a:rPr lang="ru-RU" i="1" dirty="0" smtClean="0">
                <a:latin typeface="Cambria" pitchFamily="18" charset="0"/>
              </a:rPr>
              <a:t>Неправильное (нерациональное) использование антибиотиков;</a:t>
            </a:r>
          </a:p>
          <a:p>
            <a:pPr marL="177800" indent="0">
              <a:buFont typeface="Wingdings" pitchFamily="2" charset="2"/>
              <a:buChar char="Ø"/>
            </a:pPr>
            <a:r>
              <a:rPr lang="ru-RU" i="1" dirty="0" smtClean="0">
                <a:latin typeface="Cambria" pitchFamily="18" charset="0"/>
              </a:rPr>
              <a:t>Самостоятельное </a:t>
            </a:r>
          </a:p>
          <a:p>
            <a:pPr marL="177800" indent="0">
              <a:buFont typeface="Wingdings" pitchFamily="2" charset="2"/>
              <a:buChar char="Ø"/>
              <a:tabLst>
                <a:tab pos="354013" algn="l"/>
                <a:tab pos="541338" algn="l"/>
                <a:tab pos="719138" algn="l"/>
              </a:tabLst>
            </a:pPr>
            <a:r>
              <a:rPr lang="ru-RU" i="1" dirty="0" smtClean="0">
                <a:latin typeface="Cambria" pitchFamily="18" charset="0"/>
              </a:rPr>
              <a:t>Назначение антибиотиков</a:t>
            </a:r>
            <a:endParaRPr lang="ru-RU" i="1" dirty="0">
              <a:latin typeface="Cambria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  <p:pic>
        <p:nvPicPr>
          <p:cNvPr id="7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62618" cy="1000108"/>
          </a:xfrm>
          <a:prstGeom prst="rect">
            <a:avLst/>
          </a:prstGeom>
          <a:noFill/>
        </p:spPr>
      </p:pic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fld id="{5595D03C-A6E2-41FF-86E6-F5D31A381B9B}" type="datetime1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643042" y="6550223"/>
            <a:ext cx="577606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4"/>
              </a:rPr>
              <a:t>www.druginfo.kz</a:t>
            </a:r>
            <a:r>
              <a:rPr lang="ru-RU" sz="1400" dirty="0" smtClean="0">
                <a:latin typeface="Cambria" pitchFamily="18" charset="0"/>
              </a:rPr>
              <a:t>, </a:t>
            </a:r>
            <a:r>
              <a:rPr lang="en-US" sz="1400" dirty="0" smtClean="0">
                <a:latin typeface="Cambria" pitchFamily="18" charset="0"/>
              </a:rPr>
              <a:t> </a:t>
            </a:r>
            <a:r>
              <a:rPr lang="ru-RU" sz="1400" b="1" dirty="0" smtClean="0">
                <a:latin typeface="Cambria" pitchFamily="18" charset="0"/>
              </a:rPr>
              <a:t>8 800 080 88 87</a:t>
            </a:r>
            <a:r>
              <a:rPr lang="ru-RU" sz="1400" dirty="0" smtClean="0">
                <a:latin typeface="Cambria" pitchFamily="18" charset="0"/>
              </a:rPr>
              <a:t>,  </a:t>
            </a:r>
            <a:r>
              <a:rPr lang="en-US" sz="1400" dirty="0" smtClean="0">
                <a:latin typeface="Cambria" pitchFamily="18" charset="0"/>
                <a:hlinkClick r:id="rId5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268931"/>
          </a:xfrm>
        </p:spPr>
        <p:txBody>
          <a:bodyPr/>
          <a:lstStyle/>
          <a:p>
            <a:pPr marL="0" indent="0">
              <a:buNone/>
            </a:pPr>
            <a:r>
              <a:rPr lang="ru-RU" sz="2800" i="1" dirty="0" smtClean="0">
                <a:latin typeface="Cambria" pitchFamily="18" charset="0"/>
              </a:rPr>
              <a:t>         </a:t>
            </a:r>
            <a:r>
              <a:rPr lang="ru-RU" i="1" dirty="0" smtClean="0">
                <a:latin typeface="Cambria" pitchFamily="18" charset="0"/>
              </a:rPr>
              <a:t>В 2015 году на 68 сессии </a:t>
            </a:r>
            <a:r>
              <a:rPr lang="ru-RU" b="1" i="1" dirty="0" smtClean="0">
                <a:latin typeface="Cambria" pitchFamily="18" charset="0"/>
              </a:rPr>
              <a:t>Всемирной</a:t>
            </a:r>
          </a:p>
          <a:p>
            <a:pPr marL="0" indent="0">
              <a:buNone/>
            </a:pPr>
            <a:r>
              <a:rPr lang="ru-RU" b="1" i="1" dirty="0" smtClean="0">
                <a:latin typeface="Cambria" pitchFamily="18" charset="0"/>
              </a:rPr>
              <a:t>ассамблеи здравоохранения</a:t>
            </a:r>
            <a:r>
              <a:rPr lang="ru-RU" i="1" dirty="0" smtClean="0">
                <a:latin typeface="Cambria" pitchFamily="18" charset="0"/>
              </a:rPr>
              <a:t> был принят глобальный план действий по борьбе с устойчивостью к противомикробным препаратам. </a:t>
            </a:r>
            <a:endParaRPr lang="ru-RU" dirty="0"/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86190"/>
            <a:ext cx="478634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0"/>
            <a:ext cx="1785918" cy="172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 dirty="0"/>
          </a:p>
        </p:txBody>
      </p:sp>
      <p:pic>
        <p:nvPicPr>
          <p:cNvPr id="6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1469551" cy="1142984"/>
          </a:xfrm>
          <a:prstGeom prst="rect">
            <a:avLst/>
          </a:prstGeom>
          <a:noFill/>
        </p:spPr>
      </p:pic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fld id="{F2DB0A57-95F7-47AE-B607-C77326DD7DE6}" type="datetime1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643042" y="6550223"/>
            <a:ext cx="577606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5"/>
              </a:rPr>
              <a:t>www.druginfo.kz</a:t>
            </a:r>
            <a:r>
              <a:rPr lang="ru-RU" sz="1400" dirty="0" smtClean="0">
                <a:latin typeface="Cambria" pitchFamily="18" charset="0"/>
              </a:rPr>
              <a:t>, </a:t>
            </a:r>
            <a:r>
              <a:rPr lang="en-US" sz="1400" dirty="0" smtClean="0">
                <a:latin typeface="Cambria" pitchFamily="18" charset="0"/>
              </a:rPr>
              <a:t> </a:t>
            </a:r>
            <a:r>
              <a:rPr lang="ru-RU" sz="1400" b="1" dirty="0" smtClean="0">
                <a:latin typeface="Cambria" pitchFamily="18" charset="0"/>
              </a:rPr>
              <a:t>8 800 080 88 87</a:t>
            </a:r>
            <a:r>
              <a:rPr lang="ru-RU" sz="1400" dirty="0" smtClean="0">
                <a:latin typeface="Cambria" pitchFamily="18" charset="0"/>
              </a:rPr>
              <a:t>,  </a:t>
            </a:r>
            <a:r>
              <a:rPr lang="en-US" sz="1400" dirty="0" smtClean="0">
                <a:latin typeface="Cambria" pitchFamily="18" charset="0"/>
                <a:hlinkClick r:id="rId6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4071942"/>
            <a:ext cx="4286248" cy="2500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0"/>
            <a:ext cx="7772400" cy="1071569"/>
          </a:xfrm>
        </p:spPr>
        <p:txBody>
          <a:bodyPr>
            <a:normAutofit/>
          </a:bodyPr>
          <a:lstStyle/>
          <a:p>
            <a:r>
              <a:rPr lang="ru-RU" sz="27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Всемирная неделя правильного использования антибиотиков</a:t>
            </a:r>
            <a:endParaRPr lang="ru-RU" b="1" i="1" dirty="0">
              <a:solidFill>
                <a:schemeClr val="accent1">
                  <a:lumMod val="75000"/>
                </a:schemeClr>
              </a:solidFill>
              <a:latin typeface="Cambr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000108"/>
            <a:ext cx="9144000" cy="5214974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В 2016 году, в период с 14 по 20 ноября, по инициативе ВОЗ  проводится </a:t>
            </a:r>
            <a:r>
              <a:rPr lang="ru-RU" sz="2400" b="1" i="1" dirty="0" smtClean="0">
                <a:solidFill>
                  <a:schemeClr val="tx1"/>
                </a:solidFill>
                <a:latin typeface="Cambria" pitchFamily="18" charset="0"/>
              </a:rPr>
              <a:t>всемирная неделя правильного использования антибиотиков</a:t>
            </a:r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. </a:t>
            </a:r>
          </a:p>
          <a:p>
            <a:pPr algn="l"/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В рамках Недели Лекарственный центр провел </a:t>
            </a:r>
            <a:r>
              <a:rPr lang="ru-RU" sz="2400" b="1" i="1" dirty="0" smtClean="0">
                <a:solidFill>
                  <a:schemeClr val="tx1"/>
                </a:solidFill>
                <a:latin typeface="Cambria" pitchFamily="18" charset="0"/>
              </a:rPr>
              <a:t>опрос среди населения</a:t>
            </a:r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, на тему: «</a:t>
            </a:r>
            <a:r>
              <a:rPr lang="ru-RU" sz="2400" b="1" i="1" dirty="0" smtClean="0">
                <a:solidFill>
                  <a:srgbClr val="FF0000"/>
                </a:solidFill>
                <a:latin typeface="Cambria" pitchFamily="18" charset="0"/>
              </a:rPr>
              <a:t>Что вы знаете об устойчивости к антибиотикам?</a:t>
            </a:r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», по анкете, разработанной Всемирной организацией здравоохранения. </a:t>
            </a:r>
          </a:p>
          <a:p>
            <a:pPr algn="l"/>
            <a:r>
              <a:rPr lang="ru-RU" sz="2400" b="1" i="1" dirty="0" smtClean="0">
                <a:solidFill>
                  <a:schemeClr val="tx1"/>
                </a:solidFill>
                <a:latin typeface="Cambria" pitchFamily="18" charset="0"/>
              </a:rPr>
              <a:t>Регион</a:t>
            </a:r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: </a:t>
            </a:r>
            <a:r>
              <a:rPr lang="ru-RU" sz="2400" i="1" dirty="0" smtClean="0">
                <a:solidFill>
                  <a:srgbClr val="FF0000"/>
                </a:solidFill>
                <a:latin typeface="Cambria" pitchFamily="18" charset="0"/>
              </a:rPr>
              <a:t>Астана</a:t>
            </a:r>
          </a:p>
          <a:p>
            <a:pPr algn="l"/>
            <a:r>
              <a:rPr lang="ru-RU" sz="2400" b="1" i="1" dirty="0" smtClean="0">
                <a:solidFill>
                  <a:schemeClr val="tx1"/>
                </a:solidFill>
                <a:latin typeface="Cambria" pitchFamily="18" charset="0"/>
              </a:rPr>
              <a:t>Целевая аудитория</a:t>
            </a:r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: пациенты поликлиник</a:t>
            </a:r>
          </a:p>
          <a:p>
            <a:pPr algn="l"/>
            <a:r>
              <a:rPr lang="ru-RU" sz="2400" b="1" i="1" dirty="0" smtClean="0">
                <a:solidFill>
                  <a:schemeClr val="tx1"/>
                </a:solidFill>
                <a:latin typeface="Cambria" pitchFamily="18" charset="0"/>
              </a:rPr>
              <a:t>Количество опрошенных </a:t>
            </a:r>
          </a:p>
          <a:p>
            <a:pPr algn="l"/>
            <a:r>
              <a:rPr lang="ru-RU" sz="2400" b="1" i="1" dirty="0" smtClean="0">
                <a:solidFill>
                  <a:schemeClr val="tx1"/>
                </a:solidFill>
                <a:latin typeface="Cambria" pitchFamily="18" charset="0"/>
              </a:rPr>
              <a:t>пациентов: </a:t>
            </a:r>
            <a:r>
              <a:rPr lang="ru-RU" b="1" i="1" dirty="0" smtClean="0">
                <a:solidFill>
                  <a:srgbClr val="FF0000"/>
                </a:solidFill>
                <a:latin typeface="Cambria" pitchFamily="18" charset="0"/>
              </a:rPr>
              <a:t>175</a:t>
            </a:r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 человек</a:t>
            </a:r>
          </a:p>
          <a:p>
            <a:pPr algn="l"/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Из них 47 мужчин и 128 женщин</a:t>
            </a:r>
          </a:p>
          <a:p>
            <a:pPr algn="l"/>
            <a:r>
              <a:rPr lang="ru-RU" sz="2400" b="1" i="1" dirty="0" smtClean="0">
                <a:solidFill>
                  <a:schemeClr val="tx1"/>
                </a:solidFill>
                <a:latin typeface="Cambria" pitchFamily="18" charset="0"/>
              </a:rPr>
              <a:t>средний возраст</a:t>
            </a:r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: </a:t>
            </a:r>
            <a:r>
              <a:rPr lang="ru-RU" sz="2400" i="1" dirty="0" smtClean="0">
                <a:solidFill>
                  <a:srgbClr val="FF0000"/>
                </a:solidFill>
                <a:latin typeface="Cambria" pitchFamily="18" charset="0"/>
              </a:rPr>
              <a:t>35,5 лет.</a:t>
            </a:r>
          </a:p>
          <a:p>
            <a:pPr algn="l"/>
            <a:endParaRPr lang="ru-RU" sz="2400" i="1" dirty="0">
              <a:solidFill>
                <a:schemeClr val="tx1"/>
              </a:solidFill>
              <a:latin typeface="Cambria" pitchFamily="18" charset="0"/>
            </a:endParaRPr>
          </a:p>
        </p:txBody>
      </p:sp>
      <p:pic>
        <p:nvPicPr>
          <p:cNvPr id="6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0166" cy="102578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6550223"/>
            <a:ext cx="577606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4"/>
              </a:rPr>
              <a:t>www.druginfo.kz</a:t>
            </a:r>
            <a:r>
              <a:rPr lang="ru-RU" sz="1400" dirty="0" smtClean="0">
                <a:latin typeface="Cambria" pitchFamily="18" charset="0"/>
              </a:rPr>
              <a:t>, </a:t>
            </a:r>
            <a:r>
              <a:rPr lang="en-US" sz="1400" dirty="0" smtClean="0">
                <a:latin typeface="Cambria" pitchFamily="18" charset="0"/>
              </a:rPr>
              <a:t> </a:t>
            </a:r>
            <a:r>
              <a:rPr lang="ru-RU" sz="1400" b="1" dirty="0" smtClean="0">
                <a:latin typeface="Cambria" pitchFamily="18" charset="0"/>
              </a:rPr>
              <a:t>8 800 080 88 87</a:t>
            </a:r>
            <a:r>
              <a:rPr lang="ru-RU" sz="1400" dirty="0" smtClean="0">
                <a:latin typeface="Cambria" pitchFamily="18" charset="0"/>
              </a:rPr>
              <a:t>,  </a:t>
            </a:r>
            <a:r>
              <a:rPr lang="en-US" sz="1400" dirty="0" smtClean="0">
                <a:latin typeface="Cambria" pitchFamily="18" charset="0"/>
                <a:hlinkClick r:id="rId5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1714480" cy="365125"/>
          </a:xfrm>
        </p:spPr>
        <p:txBody>
          <a:bodyPr/>
          <a:lstStyle/>
          <a:p>
            <a:fld id="{5595D03C-A6E2-41FF-86E6-F5D31A381B9B}" type="datetime1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58259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Вопросы анкетирования</a:t>
            </a:r>
            <a:endParaRPr lang="ru-RU" sz="3600" b="1" i="1" dirty="0">
              <a:solidFill>
                <a:schemeClr val="accent1">
                  <a:lumMod val="75000"/>
                </a:schemeClr>
              </a:solidFill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i="1" dirty="0" smtClean="0">
                <a:latin typeface="Cambria" pitchFamily="18" charset="0"/>
              </a:rPr>
              <a:t>Вопрос №1</a:t>
            </a:r>
          </a:p>
          <a:p>
            <a:pPr>
              <a:buNone/>
            </a:pPr>
            <a:r>
              <a:rPr lang="ru-RU" sz="2400" b="1" i="1" dirty="0" smtClean="0">
                <a:latin typeface="Cambria" pitchFamily="18" charset="0"/>
              </a:rPr>
              <a:t>Антибиотики являются сильными лекарственными средствами, которые убивают</a:t>
            </a:r>
          </a:p>
          <a:p>
            <a:pPr lvl="0"/>
            <a:r>
              <a:rPr lang="ru-RU" sz="2400" i="1" dirty="0" smtClean="0">
                <a:latin typeface="Cambria" pitchFamily="18" charset="0"/>
              </a:rPr>
              <a:t>Вирусы                                                          </a:t>
            </a:r>
          </a:p>
          <a:p>
            <a:pPr lvl="0"/>
            <a:r>
              <a:rPr lang="ru-RU" sz="2400" i="1" dirty="0" smtClean="0">
                <a:latin typeface="Cambria" pitchFamily="18" charset="0"/>
              </a:rPr>
              <a:t>Бактерии</a:t>
            </a:r>
          </a:p>
          <a:p>
            <a:pPr lvl="0"/>
            <a:r>
              <a:rPr lang="ru-RU" sz="2400" i="1" dirty="0" smtClean="0">
                <a:latin typeface="Cambria" pitchFamily="18" charset="0"/>
              </a:rPr>
              <a:t>Все микробы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3786182" y="2357430"/>
          <a:ext cx="5357818" cy="4143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643314"/>
            <a:ext cx="3071834" cy="282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7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500166" cy="1025782"/>
          </a:xfrm>
          <a:prstGeom prst="rect">
            <a:avLst/>
          </a:prstGeom>
          <a:noFill/>
        </p:spPr>
      </p:pic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fld id="{A5A64784-926B-4812-830D-6665A344CCBD}" type="datetime1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643042" y="6550223"/>
            <a:ext cx="577606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5"/>
              </a:rPr>
              <a:t>www.druginfo.kz</a:t>
            </a:r>
            <a:r>
              <a:rPr lang="ru-RU" sz="1400" dirty="0" smtClean="0">
                <a:latin typeface="Cambria" pitchFamily="18" charset="0"/>
              </a:rPr>
              <a:t>, </a:t>
            </a:r>
            <a:r>
              <a:rPr lang="en-US" sz="1400" dirty="0" smtClean="0">
                <a:latin typeface="Cambria" pitchFamily="18" charset="0"/>
              </a:rPr>
              <a:t> </a:t>
            </a:r>
            <a:r>
              <a:rPr lang="ru-RU" sz="1400" b="1" dirty="0" smtClean="0">
                <a:latin typeface="Cambria" pitchFamily="18" charset="0"/>
              </a:rPr>
              <a:t>8 800 080 88 87</a:t>
            </a:r>
            <a:r>
              <a:rPr lang="ru-RU" sz="1400" dirty="0" smtClean="0">
                <a:latin typeface="Cambria" pitchFamily="18" charset="0"/>
              </a:rPr>
              <a:t>,  </a:t>
            </a:r>
            <a:r>
              <a:rPr lang="en-US" sz="1400" dirty="0" smtClean="0">
                <a:latin typeface="Cambria" pitchFamily="18" charset="0"/>
                <a:hlinkClick r:id="rId6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  <p:sp>
        <p:nvSpPr>
          <p:cNvPr id="12" name="Дата 8"/>
          <p:cNvSpPr txBox="1">
            <a:spLocks/>
          </p:cNvSpPr>
          <p:nvPr/>
        </p:nvSpPr>
        <p:spPr>
          <a:xfrm>
            <a:off x="152400" y="66452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A64784-926B-4812-830D-6665A344CCB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15.11.2017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58082" y="2285992"/>
            <a:ext cx="1650218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6500826" cy="6572272"/>
          </a:xfrm>
        </p:spPr>
        <p:txBody>
          <a:bodyPr>
            <a:normAutofit/>
          </a:bodyPr>
          <a:lstStyle/>
          <a:p>
            <a:pPr algn="l"/>
            <a:r>
              <a:rPr lang="ru-RU" sz="2000" i="1" dirty="0" smtClean="0">
                <a:latin typeface="Cambria" pitchFamily="18" charset="0"/>
              </a:rPr>
              <a:t/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000" i="1" dirty="0" smtClean="0">
                <a:latin typeface="Cambria" pitchFamily="18" charset="0"/>
              </a:rPr>
              <a:t/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000" i="1" dirty="0" smtClean="0">
                <a:latin typeface="Cambria" pitchFamily="18" charset="0"/>
              </a:rPr>
              <a:t>1. </a:t>
            </a:r>
            <a:r>
              <a:rPr lang="ru-RU" sz="2000" b="1" i="1" dirty="0" smtClean="0">
                <a:latin typeface="Cambria" pitchFamily="18" charset="0"/>
              </a:rPr>
              <a:t>Контакта с человеком</a:t>
            </a:r>
            <a:r>
              <a:rPr lang="ru-RU" sz="2000" i="1" dirty="0" smtClean="0">
                <a:latin typeface="Cambria" pitchFamily="18" charset="0"/>
              </a:rPr>
              <a:t>, имеющим устойчивую</a:t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000" i="1" dirty="0" smtClean="0">
                <a:latin typeface="Cambria" pitchFamily="18" charset="0"/>
              </a:rPr>
              <a:t> к антибиотикам  инфекцию</a:t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000" i="1" dirty="0" smtClean="0">
                <a:latin typeface="Cambria" pitchFamily="18" charset="0"/>
              </a:rPr>
              <a:t/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000" i="1" dirty="0" smtClean="0">
                <a:latin typeface="Cambria" pitchFamily="18" charset="0"/>
              </a:rPr>
              <a:t>2. </a:t>
            </a:r>
            <a:r>
              <a:rPr lang="ru-RU" sz="2000" b="1" i="1" dirty="0" smtClean="0">
                <a:latin typeface="Cambria" pitchFamily="18" charset="0"/>
              </a:rPr>
              <a:t>Контакта с чем-то</a:t>
            </a:r>
            <a:r>
              <a:rPr lang="ru-RU" sz="2000" i="1" dirty="0" smtClean="0">
                <a:latin typeface="Cambria" pitchFamily="18" charset="0"/>
              </a:rPr>
              <a:t>, что касалось человека, имеющего устойчивую к антибиотикам инфекцию (например, с руками медработника или инструментами в медицинском учреждении </a:t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000" i="1" dirty="0" smtClean="0">
                <a:latin typeface="Cambria" pitchFamily="18" charset="0"/>
              </a:rPr>
              <a:t>с плохими санитарно-гигиеническими условиями)</a:t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000" i="1" dirty="0" smtClean="0">
                <a:latin typeface="Cambria" pitchFamily="18" charset="0"/>
              </a:rPr>
              <a:t/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000" i="1" dirty="0" smtClean="0">
                <a:latin typeface="Cambria" pitchFamily="18" charset="0"/>
              </a:rPr>
              <a:t>3. </a:t>
            </a:r>
            <a:r>
              <a:rPr lang="ru-RU" sz="2000" b="1" i="1" dirty="0" smtClean="0">
                <a:latin typeface="Cambria" pitchFamily="18" charset="0"/>
              </a:rPr>
              <a:t>Контакта с живым животным, пищевыми продуктами или водой</a:t>
            </a:r>
            <a:r>
              <a:rPr lang="ru-RU" sz="2000" i="1" dirty="0" smtClean="0">
                <a:latin typeface="Cambria" pitchFamily="18" charset="0"/>
              </a:rPr>
              <a:t>, которые переносят бактерии, устойчивые к антибиотикам</a:t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000" i="1" dirty="0" smtClean="0">
                <a:latin typeface="Cambria" pitchFamily="18" charset="0"/>
              </a:rPr>
              <a:t/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800" i="1" dirty="0" smtClean="0">
                <a:solidFill>
                  <a:srgbClr val="FF0000"/>
                </a:solidFill>
                <a:latin typeface="Cambria" pitchFamily="18" charset="0"/>
              </a:rPr>
              <a:t>4. </a:t>
            </a:r>
            <a:r>
              <a:rPr lang="ru-RU" sz="2800" b="1" i="1" u="sng" dirty="0" smtClean="0">
                <a:solidFill>
                  <a:srgbClr val="FF0000"/>
                </a:solidFill>
                <a:latin typeface="Cambria" pitchFamily="18" charset="0"/>
              </a:rPr>
              <a:t>Во всех этих случаях</a:t>
            </a:r>
            <a:r>
              <a:rPr lang="ru-RU" sz="2800" i="1" dirty="0" smtClean="0">
                <a:solidFill>
                  <a:srgbClr val="FF0000"/>
                </a:solidFill>
                <a:latin typeface="Cambria" pitchFamily="18" charset="0"/>
              </a:rPr>
              <a:t>.</a:t>
            </a:r>
            <a:r>
              <a:rPr lang="ru-RU" sz="2000" i="1" dirty="0" smtClean="0">
                <a:solidFill>
                  <a:srgbClr val="C00000"/>
                </a:solidFill>
                <a:latin typeface="Cambria" pitchFamily="18" charset="0"/>
              </a:rPr>
              <a:t/>
            </a:r>
            <a:br>
              <a:rPr lang="ru-RU" sz="2000" i="1" dirty="0" smtClean="0">
                <a:solidFill>
                  <a:srgbClr val="C00000"/>
                </a:solidFill>
                <a:latin typeface="Cambria" pitchFamily="18" charset="0"/>
              </a:rPr>
            </a:br>
            <a:endParaRPr lang="ru-RU" sz="2000" i="1" dirty="0">
              <a:solidFill>
                <a:srgbClr val="C00000"/>
              </a:solidFill>
              <a:latin typeface="Cambr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29322" y="1071546"/>
            <a:ext cx="3214678" cy="5286412"/>
          </a:xfrm>
        </p:spPr>
        <p:txBody>
          <a:bodyPr>
            <a:normAutofit/>
          </a:bodyPr>
          <a:lstStyle/>
          <a:p>
            <a:pPr algn="l"/>
            <a:r>
              <a:rPr lang="ru-RU" sz="3600" b="1" i="1" dirty="0" smtClean="0">
                <a:solidFill>
                  <a:srgbClr val="FF0000"/>
                </a:solidFill>
              </a:rPr>
              <a:t>11,4%</a:t>
            </a:r>
          </a:p>
          <a:p>
            <a:pPr algn="l"/>
            <a:endParaRPr lang="ru-RU" sz="2000" dirty="0" smtClean="0"/>
          </a:p>
          <a:p>
            <a:pPr algn="l"/>
            <a:endParaRPr lang="ru-RU" sz="2000" b="1" i="1" dirty="0" smtClean="0">
              <a:solidFill>
                <a:srgbClr val="FF0000"/>
              </a:solidFill>
            </a:endParaRPr>
          </a:p>
          <a:p>
            <a:pPr algn="l"/>
            <a:r>
              <a:rPr lang="ru-RU" sz="3600" b="1" i="1" dirty="0" smtClean="0">
                <a:solidFill>
                  <a:srgbClr val="FF0066"/>
                </a:solidFill>
              </a:rPr>
              <a:t>16,6%</a:t>
            </a:r>
          </a:p>
          <a:p>
            <a:pPr algn="l"/>
            <a:endParaRPr lang="ru-RU" sz="2000" dirty="0" smtClean="0"/>
          </a:p>
          <a:p>
            <a:pPr algn="l"/>
            <a:endParaRPr lang="ru-RU" sz="2000" dirty="0" smtClean="0"/>
          </a:p>
          <a:p>
            <a:pPr algn="l"/>
            <a:endParaRPr lang="ru-RU" sz="2000" dirty="0" smtClean="0"/>
          </a:p>
          <a:p>
            <a:pPr algn="l"/>
            <a:r>
              <a:rPr lang="ru-RU" sz="3600" b="1" i="1" dirty="0" smtClean="0">
                <a:solidFill>
                  <a:srgbClr val="FF0000"/>
                </a:solidFill>
              </a:rPr>
              <a:t>5,7%</a:t>
            </a:r>
          </a:p>
          <a:p>
            <a:pPr algn="l"/>
            <a:endParaRPr lang="ru-RU" sz="20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l"/>
            <a:r>
              <a:rPr lang="ru-RU" sz="3600" b="1" i="1" u="sng" dirty="0" smtClean="0">
                <a:solidFill>
                  <a:srgbClr val="FF0000"/>
                </a:solidFill>
              </a:rPr>
              <a:t>66,3%</a:t>
            </a:r>
          </a:p>
          <a:p>
            <a:pPr algn="l"/>
            <a:endParaRPr lang="ru-RU" sz="20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88416" y="1000108"/>
            <a:ext cx="1955584" cy="1422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3643314"/>
            <a:ext cx="1690689" cy="1701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0"/>
            <a:ext cx="1432769" cy="114298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643042" y="6550223"/>
            <a:ext cx="577606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6"/>
              </a:rPr>
              <a:t>www.druginfo.kz</a:t>
            </a:r>
            <a:r>
              <a:rPr lang="ru-RU" sz="1400" dirty="0" smtClean="0">
                <a:latin typeface="Cambria" pitchFamily="18" charset="0"/>
              </a:rPr>
              <a:t>, </a:t>
            </a:r>
            <a:r>
              <a:rPr lang="en-US" sz="1400" dirty="0" smtClean="0">
                <a:latin typeface="Cambria" pitchFamily="18" charset="0"/>
              </a:rPr>
              <a:t> </a:t>
            </a:r>
            <a:r>
              <a:rPr lang="ru-RU" sz="1400" b="1" dirty="0" smtClean="0">
                <a:latin typeface="Cambria" pitchFamily="18" charset="0"/>
              </a:rPr>
              <a:t>8 800 080 88 87</a:t>
            </a:r>
            <a:r>
              <a:rPr lang="ru-RU" sz="1400" dirty="0" smtClean="0">
                <a:latin typeface="Cambria" pitchFamily="18" charset="0"/>
              </a:rPr>
              <a:t>,  </a:t>
            </a:r>
            <a:r>
              <a:rPr lang="en-US" sz="1400" dirty="0" smtClean="0">
                <a:latin typeface="Cambria" pitchFamily="18" charset="0"/>
                <a:hlinkClick r:id="rId7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00166" y="0"/>
            <a:ext cx="76438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Cambria" pitchFamily="18" charset="0"/>
              </a:rPr>
              <a:t>Вопрос №2</a:t>
            </a:r>
            <a:br>
              <a:rPr lang="ru-RU" sz="2400" b="1" i="1" dirty="0" smtClean="0">
                <a:latin typeface="Cambria" pitchFamily="18" charset="0"/>
              </a:rPr>
            </a:br>
            <a:r>
              <a:rPr lang="ru-RU" sz="2400" b="1" i="1" dirty="0" smtClean="0">
                <a:latin typeface="Cambria" pitchFamily="18" charset="0"/>
              </a:rPr>
              <a:t>Устойчивые к антибиотикам бактерии могут распространяться среди людей в результате:</a:t>
            </a:r>
            <a:endParaRPr lang="ru-RU" sz="2400" dirty="0"/>
          </a:p>
        </p:txBody>
      </p:sp>
      <p:sp>
        <p:nvSpPr>
          <p:cNvPr id="12" name="Дата 8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fld id="{A5A64784-926B-4812-830D-6665A344CCBD}" type="datetime1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928934"/>
            <a:ext cx="3714744" cy="3217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57232"/>
            <a:ext cx="9144000" cy="2143140"/>
          </a:xfrm>
        </p:spPr>
        <p:txBody>
          <a:bodyPr>
            <a:noAutofit/>
          </a:bodyPr>
          <a:lstStyle/>
          <a:p>
            <a:pPr indent="2152650" algn="l">
              <a:tabLst>
                <a:tab pos="2152650" algn="l"/>
              </a:tabLst>
            </a:pPr>
            <a:r>
              <a:rPr lang="ru-RU" sz="2000" b="1" i="1" dirty="0" smtClean="0">
                <a:latin typeface="Cambria" pitchFamily="18" charset="0"/>
              </a:rPr>
              <a:t/>
            </a:r>
            <a:br>
              <a:rPr lang="ru-RU" sz="2000" b="1" i="1" dirty="0" smtClean="0">
                <a:latin typeface="Cambria" pitchFamily="18" charset="0"/>
              </a:rPr>
            </a:br>
            <a:r>
              <a:rPr lang="ru-RU" sz="2000" i="1" dirty="0" smtClean="0">
                <a:latin typeface="Cambria" pitchFamily="18" charset="0"/>
              </a:rPr>
              <a:t/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000" i="1" dirty="0" smtClean="0">
                <a:latin typeface="Cambria" pitchFamily="18" charset="0"/>
              </a:rPr>
              <a:t/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000" b="1" i="1" dirty="0" smtClean="0">
                <a:latin typeface="Cambria" pitchFamily="18" charset="0"/>
              </a:rPr>
              <a:t>Вам следует прекратить</a:t>
            </a:r>
            <a:br>
              <a:rPr lang="ru-RU" sz="2000" b="1" i="1" dirty="0" smtClean="0">
                <a:latin typeface="Cambria" pitchFamily="18" charset="0"/>
              </a:rPr>
            </a:br>
            <a:r>
              <a:rPr lang="ru-RU" sz="2000" b="1" i="1" dirty="0" smtClean="0">
                <a:latin typeface="Cambria" pitchFamily="18" charset="0"/>
              </a:rPr>
              <a:t>прием антибиотиков, как только вам</a:t>
            </a:r>
            <a:r>
              <a:rPr lang="ru-RU" sz="2000" i="1" dirty="0" smtClean="0">
                <a:latin typeface="Cambria" pitchFamily="18" charset="0"/>
              </a:rPr>
              <a:t/>
            </a:r>
            <a:br>
              <a:rPr lang="ru-RU" sz="2000" i="1" dirty="0" smtClean="0">
                <a:latin typeface="Cambria" pitchFamily="18" charset="0"/>
              </a:rPr>
            </a:br>
            <a:r>
              <a:rPr lang="ru-RU" sz="2000" b="1" i="1" dirty="0" smtClean="0">
                <a:latin typeface="Cambria" pitchFamily="18" charset="0"/>
              </a:rPr>
              <a:t>станет лучше:</a:t>
            </a:r>
            <a:br>
              <a:rPr lang="ru-RU" sz="2000" b="1" i="1" dirty="0" smtClean="0">
                <a:latin typeface="Cambria" pitchFamily="18" charset="0"/>
              </a:rPr>
            </a:br>
            <a:r>
              <a:rPr lang="ru-RU" sz="2000" b="1" i="1" dirty="0" smtClean="0">
                <a:latin typeface="Cambria" pitchFamily="18" charset="0"/>
              </a:rPr>
              <a:t>Верно</a:t>
            </a:r>
            <a:br>
              <a:rPr lang="ru-RU" sz="2000" b="1" i="1" dirty="0" smtClean="0">
                <a:latin typeface="Cambria" pitchFamily="18" charset="0"/>
              </a:rPr>
            </a:b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Неверно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>
                <a:latin typeface="Century Gothic" pitchFamily="34" charset="0"/>
              </a:rPr>
              <a:t/>
            </a:r>
            <a:br>
              <a:rPr lang="ru-RU" sz="2000" i="1" dirty="0" smtClean="0">
                <a:latin typeface="Century Gothic" pitchFamily="34" charset="0"/>
              </a:rPr>
            </a:br>
            <a:r>
              <a:rPr lang="ru-RU" sz="2000" i="1" dirty="0" smtClean="0">
                <a:latin typeface="Century Gothic" pitchFamily="34" charset="0"/>
              </a:rPr>
              <a:t/>
            </a:r>
            <a:br>
              <a:rPr lang="ru-RU" sz="2000" i="1" dirty="0" smtClean="0">
                <a:latin typeface="Century Gothic" pitchFamily="34" charset="0"/>
              </a:rPr>
            </a:br>
            <a:endParaRPr lang="ru-RU" sz="2000" i="1" dirty="0">
              <a:latin typeface="Century Gothic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14744" y="2214554"/>
            <a:ext cx="5429256" cy="4286280"/>
          </a:xfrm>
        </p:spPr>
        <p:txBody>
          <a:bodyPr>
            <a:normAutofit fontScale="40000" lnSpcReduction="20000"/>
          </a:bodyPr>
          <a:lstStyle/>
          <a:p>
            <a:endParaRPr lang="ru-RU" sz="2400" dirty="0" smtClean="0"/>
          </a:p>
          <a:p>
            <a:pPr indent="11113">
              <a:buNone/>
            </a:pPr>
            <a:r>
              <a:rPr lang="ru-RU" sz="2200" b="1" i="1" dirty="0" smtClean="0"/>
              <a:t>       </a:t>
            </a:r>
            <a:r>
              <a:rPr lang="ru-RU" sz="6000" b="1" i="1" dirty="0" smtClean="0">
                <a:latin typeface="Cambria" pitchFamily="18" charset="0"/>
              </a:rPr>
              <a:t>Вопрос №4</a:t>
            </a:r>
          </a:p>
          <a:p>
            <a:pPr marL="0" indent="0">
              <a:buNone/>
              <a:tabLst>
                <a:tab pos="0" algn="l"/>
              </a:tabLst>
            </a:pPr>
            <a:r>
              <a:rPr lang="ru-RU" sz="6000" b="1" i="1" dirty="0" smtClean="0">
                <a:latin typeface="Cambria" pitchFamily="18" charset="0"/>
              </a:rPr>
              <a:t>      Что может случиться, если я заражусь устойчивой к антибиотикам инфекцией?</a:t>
            </a:r>
          </a:p>
          <a:p>
            <a:pPr lvl="0"/>
            <a:r>
              <a:rPr lang="ru-RU" sz="5000" i="1" dirty="0" smtClean="0">
                <a:latin typeface="Cambria" pitchFamily="18" charset="0"/>
              </a:rPr>
              <a:t>Я могу болеть дольше</a:t>
            </a:r>
            <a:r>
              <a:rPr lang="ru-RU" sz="5000" b="1" i="1" dirty="0" smtClean="0">
                <a:latin typeface="Cambria" pitchFamily="18" charset="0"/>
              </a:rPr>
              <a:t>                          </a:t>
            </a:r>
            <a:r>
              <a:rPr lang="ru-RU" sz="6000" b="1" dirty="0" smtClean="0">
                <a:solidFill>
                  <a:srgbClr val="FF0066"/>
                </a:solidFill>
                <a:latin typeface="Cambria" pitchFamily="18" charset="0"/>
              </a:rPr>
              <a:t>12,6%</a:t>
            </a:r>
          </a:p>
          <a:p>
            <a:pPr lvl="0"/>
            <a:r>
              <a:rPr lang="ru-RU" sz="5000" i="1" dirty="0" smtClean="0">
                <a:latin typeface="Cambria" pitchFamily="18" charset="0"/>
              </a:rPr>
              <a:t>Мне необходимо будет </a:t>
            </a:r>
          </a:p>
          <a:p>
            <a:pPr lvl="0">
              <a:buNone/>
            </a:pPr>
            <a:r>
              <a:rPr lang="ru-RU" sz="5000" i="1" dirty="0" smtClean="0">
                <a:latin typeface="Cambria" pitchFamily="18" charset="0"/>
              </a:rPr>
              <a:t>чаще посещать врача или </a:t>
            </a:r>
          </a:p>
          <a:p>
            <a:pPr lvl="0">
              <a:buNone/>
            </a:pPr>
            <a:r>
              <a:rPr lang="ru-RU" sz="5000" i="1" dirty="0" smtClean="0">
                <a:latin typeface="Cambria" pitchFamily="18" charset="0"/>
              </a:rPr>
              <a:t>даже лечиться в больнице                       </a:t>
            </a:r>
            <a:r>
              <a:rPr lang="ru-RU" sz="6000" b="1" dirty="0" smtClean="0">
                <a:solidFill>
                  <a:srgbClr val="FF0066"/>
                </a:solidFill>
                <a:latin typeface="Cambria" pitchFamily="18" charset="0"/>
              </a:rPr>
              <a:t>23,4%</a:t>
            </a:r>
            <a:r>
              <a:rPr lang="ru-RU" sz="5000" i="1" dirty="0" smtClean="0">
                <a:solidFill>
                  <a:srgbClr val="FF0066"/>
                </a:solidFill>
                <a:latin typeface="Cambria" pitchFamily="18" charset="0"/>
              </a:rPr>
              <a:t>                                       </a:t>
            </a:r>
          </a:p>
          <a:p>
            <a:pPr lvl="0"/>
            <a:r>
              <a:rPr lang="ru-RU" sz="5000" i="1" dirty="0" smtClean="0">
                <a:latin typeface="Cambria" pitchFamily="18" charset="0"/>
              </a:rPr>
              <a:t>Мне могут потребоваться </a:t>
            </a:r>
          </a:p>
          <a:p>
            <a:pPr lvl="0">
              <a:buNone/>
            </a:pPr>
            <a:r>
              <a:rPr lang="ru-RU" sz="5000" i="1" dirty="0" smtClean="0">
                <a:latin typeface="Cambria" pitchFamily="18" charset="0"/>
              </a:rPr>
              <a:t>более дорогие лекарства, которые </a:t>
            </a:r>
          </a:p>
          <a:p>
            <a:pPr lvl="0">
              <a:buNone/>
            </a:pPr>
            <a:r>
              <a:rPr lang="ru-RU" sz="5000" i="1" dirty="0" smtClean="0">
                <a:latin typeface="Cambria" pitchFamily="18" charset="0"/>
              </a:rPr>
              <a:t>могут вызывать побочные эффекты </a:t>
            </a:r>
            <a:r>
              <a:rPr lang="ru-RU" sz="6000" b="1" i="1" dirty="0" smtClean="0">
                <a:solidFill>
                  <a:srgbClr val="FF0066"/>
                </a:solidFill>
                <a:latin typeface="Cambria" pitchFamily="18" charset="0"/>
              </a:rPr>
              <a:t>13,7%</a:t>
            </a:r>
            <a:r>
              <a:rPr lang="ru-RU" sz="5000" b="1" i="1" dirty="0" smtClean="0">
                <a:solidFill>
                  <a:srgbClr val="FF0066"/>
                </a:solidFill>
                <a:latin typeface="Cambria" pitchFamily="18" charset="0"/>
              </a:rPr>
              <a:t> </a:t>
            </a:r>
            <a:r>
              <a:rPr lang="ru-RU" sz="5000" i="1" dirty="0" smtClean="0">
                <a:solidFill>
                  <a:srgbClr val="FF0066"/>
                </a:solidFill>
                <a:latin typeface="Cambria" pitchFamily="18" charset="0"/>
              </a:rPr>
              <a:t>                                                                               </a:t>
            </a:r>
          </a:p>
          <a:p>
            <a:r>
              <a:rPr lang="ru-RU" sz="5000" i="1" dirty="0" smtClean="0">
                <a:solidFill>
                  <a:srgbClr val="FF0066"/>
                </a:solidFill>
                <a:latin typeface="Cambria" pitchFamily="18" charset="0"/>
              </a:rPr>
              <a:t>Все из вышеизложенного                     </a:t>
            </a:r>
            <a:r>
              <a:rPr lang="ru-RU" sz="6000" b="1" i="1" dirty="0" smtClean="0">
                <a:solidFill>
                  <a:srgbClr val="FF0066"/>
                </a:solidFill>
                <a:latin typeface="Cambria" pitchFamily="18" charset="0"/>
              </a:rPr>
              <a:t>50,3%</a:t>
            </a:r>
            <a:r>
              <a:rPr lang="ru-RU" sz="5000" b="1" i="1" dirty="0" smtClean="0">
                <a:solidFill>
                  <a:srgbClr val="FF0066"/>
                </a:solidFill>
                <a:latin typeface="Cambria" pitchFamily="18" charset="0"/>
              </a:rPr>
              <a:t>                </a:t>
            </a:r>
            <a:r>
              <a:rPr lang="ru-RU" sz="50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                        </a:t>
            </a:r>
            <a:endParaRPr lang="ru-RU" sz="5000" b="1" i="1" dirty="0">
              <a:solidFill>
                <a:schemeClr val="accent1">
                  <a:lumMod val="75000"/>
                </a:schemeClr>
              </a:solidFill>
              <a:latin typeface="Cambria" pitchFamily="18" charset="0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5286380" y="-214338"/>
          <a:ext cx="4572000" cy="328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 dirty="0"/>
          </a:p>
        </p:txBody>
      </p:sp>
      <p:pic>
        <p:nvPicPr>
          <p:cNvPr id="8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500166" cy="1025782"/>
          </a:xfrm>
          <a:prstGeom prst="rect">
            <a:avLst/>
          </a:prstGeom>
          <a:noFill/>
        </p:spPr>
      </p:pic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fld id="{2CCD946B-E5BF-45C9-ACB8-B8B890DDFB8C}" type="datetime1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1500166" y="0"/>
            <a:ext cx="7643834" cy="857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R="0" lvl="0" indent="3590925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52650" algn="l"/>
              </a:tabLst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itchFamily="18" charset="0"/>
                <a:ea typeface="+mj-ea"/>
                <a:cs typeface="+mj-cs"/>
              </a:rPr>
              <a:t>Вопрос №3</a:t>
            </a:r>
          </a:p>
          <a:p>
            <a:pPr marR="0" lvl="0" indent="3590925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52650" algn="l"/>
              </a:tabLst>
              <a:defRPr/>
            </a:pPr>
            <a:endParaRPr kumimoji="0" lang="ru-RU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itchFamily="18" charset="0"/>
              <a:ea typeface="+mj-ea"/>
              <a:cs typeface="+mj-cs"/>
            </a:endParaRPr>
          </a:p>
          <a:p>
            <a:pPr marL="0" marR="0" lvl="0" indent="21526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52650" algn="l"/>
              </a:tabLst>
              <a:defRPr/>
            </a:pPr>
            <a:endParaRPr kumimoji="0" lang="ru-RU" sz="20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43042" y="6550223"/>
            <a:ext cx="577606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5"/>
              </a:rPr>
              <a:t>www.druginfo.kz</a:t>
            </a:r>
            <a:r>
              <a:rPr lang="ru-RU" sz="1400" dirty="0" smtClean="0">
                <a:latin typeface="Cambria" pitchFamily="18" charset="0"/>
              </a:rPr>
              <a:t>, </a:t>
            </a:r>
            <a:r>
              <a:rPr lang="en-US" sz="1400" dirty="0" smtClean="0">
                <a:latin typeface="Cambria" pitchFamily="18" charset="0"/>
              </a:rPr>
              <a:t> </a:t>
            </a:r>
            <a:r>
              <a:rPr lang="ru-RU" sz="1400" b="1" dirty="0" smtClean="0">
                <a:latin typeface="Cambria" pitchFamily="18" charset="0"/>
              </a:rPr>
              <a:t>8 800 080 88 87</a:t>
            </a:r>
            <a:r>
              <a:rPr lang="ru-RU" sz="1400" dirty="0" smtClean="0">
                <a:latin typeface="Cambria" pitchFamily="18" charset="0"/>
              </a:rPr>
              <a:t>,  </a:t>
            </a:r>
            <a:r>
              <a:rPr lang="en-US" sz="1400" dirty="0" smtClean="0">
                <a:latin typeface="Cambria" pitchFamily="18" charset="0"/>
                <a:hlinkClick r:id="rId6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00091" y="4357694"/>
            <a:ext cx="3443909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872510" cy="3143248"/>
          </a:xfrm>
        </p:spPr>
        <p:txBody>
          <a:bodyPr>
            <a:normAutofit fontScale="90000"/>
          </a:bodyPr>
          <a:lstStyle/>
          <a:p>
            <a:pPr lvl="0" algn="l">
              <a:buFont typeface="Arial" pitchFamily="34" charset="0"/>
              <a:buChar char="•"/>
            </a:pPr>
            <a:r>
              <a:rPr lang="ru-RU" sz="2200" b="1" i="1" dirty="0" smtClean="0">
                <a:latin typeface="+mn-lt"/>
              </a:rPr>
              <a:t/>
            </a:r>
            <a:br>
              <a:rPr lang="ru-RU" sz="2200" b="1" i="1" dirty="0" smtClean="0">
                <a:latin typeface="+mn-lt"/>
              </a:rPr>
            </a:br>
            <a:r>
              <a:rPr lang="ru-RU" sz="2200" b="1" i="1" dirty="0">
                <a:latin typeface="+mn-lt"/>
              </a:rPr>
              <a:t/>
            </a:r>
            <a:br>
              <a:rPr lang="ru-RU" sz="2200" b="1" i="1" dirty="0">
                <a:latin typeface="+mn-lt"/>
              </a:rPr>
            </a:br>
            <a:r>
              <a:rPr lang="ru-RU" sz="2200" b="1" i="1" dirty="0" smtClean="0">
                <a:latin typeface="+mn-lt"/>
              </a:rPr>
              <a:t/>
            </a:r>
            <a:br>
              <a:rPr lang="ru-RU" sz="2200" b="1" i="1" dirty="0" smtClean="0">
                <a:latin typeface="+mn-lt"/>
              </a:rPr>
            </a:br>
            <a:r>
              <a:rPr lang="ru-RU" sz="2200" b="1" i="1" dirty="0">
                <a:latin typeface="+mn-lt"/>
              </a:rPr>
              <a:t/>
            </a:r>
            <a:br>
              <a:rPr lang="ru-RU" sz="2200" b="1" i="1" dirty="0">
                <a:latin typeface="+mn-lt"/>
              </a:rPr>
            </a:br>
            <a:r>
              <a:rPr lang="ru-RU" sz="2200" b="1" i="1" dirty="0" smtClean="0">
                <a:latin typeface="+mn-lt"/>
              </a:rPr>
              <a:t>                         </a:t>
            </a:r>
            <a:r>
              <a:rPr lang="ru-RU" sz="3600" b="1" i="1" dirty="0" smtClean="0">
                <a:latin typeface="Cambria" pitchFamily="18" charset="0"/>
              </a:rPr>
              <a:t>Вопрос №5</a:t>
            </a:r>
            <a:r>
              <a:rPr lang="ru-RU" sz="2200" b="1" i="1" dirty="0" smtClean="0">
                <a:latin typeface="Cambria" pitchFamily="18" charset="0"/>
              </a:rPr>
              <a:t/>
            </a:r>
            <a:br>
              <a:rPr lang="ru-RU" sz="2200" b="1" i="1" dirty="0" smtClean="0">
                <a:latin typeface="Cambria" pitchFamily="18" charset="0"/>
              </a:rPr>
            </a:br>
            <a:r>
              <a:rPr lang="ru-RU" sz="2200" b="1" i="1" dirty="0" smtClean="0">
                <a:latin typeface="Cambria" pitchFamily="18" charset="0"/>
              </a:rPr>
              <a:t/>
            </a:r>
            <a:br>
              <a:rPr lang="ru-RU" sz="2200" b="1" i="1" dirty="0" smtClean="0">
                <a:latin typeface="Cambria" pitchFamily="18" charset="0"/>
              </a:rPr>
            </a:br>
            <a:r>
              <a:rPr lang="ru-RU" sz="2200" b="1" i="1" dirty="0" smtClean="0">
                <a:latin typeface="Cambria" pitchFamily="18" charset="0"/>
              </a:rPr>
              <a:t/>
            </a:r>
            <a:br>
              <a:rPr lang="ru-RU" sz="2200" b="1" i="1" dirty="0" smtClean="0">
                <a:latin typeface="Cambria" pitchFamily="18" charset="0"/>
              </a:rPr>
            </a:br>
            <a:r>
              <a:rPr lang="ru-RU" sz="2200" b="1" i="1" dirty="0" smtClean="0">
                <a:latin typeface="Cambria" pitchFamily="18" charset="0"/>
              </a:rPr>
              <a:t>Устойчивость к антибиотикам уже </a:t>
            </a:r>
            <a:br>
              <a:rPr lang="ru-RU" sz="2200" b="1" i="1" dirty="0" smtClean="0">
                <a:latin typeface="Cambria" pitchFamily="18" charset="0"/>
              </a:rPr>
            </a:br>
            <a:r>
              <a:rPr lang="ru-RU" sz="2200" b="1" i="1" dirty="0" smtClean="0">
                <a:latin typeface="Cambria" pitchFamily="18" charset="0"/>
              </a:rPr>
              <a:t>вышла из-под контроля и только усиливается. </a:t>
            </a:r>
            <a:br>
              <a:rPr lang="ru-RU" sz="2200" b="1" i="1" dirty="0" smtClean="0">
                <a:latin typeface="Cambria" pitchFamily="18" charset="0"/>
              </a:rPr>
            </a:br>
            <a:r>
              <a:rPr lang="ru-RU" sz="2200" b="1" i="1" dirty="0" smtClean="0">
                <a:latin typeface="Cambria" pitchFamily="18" charset="0"/>
              </a:rPr>
              <a:t>Я не могу ничего с этим поделать</a:t>
            </a:r>
            <a:br>
              <a:rPr lang="ru-RU" sz="2200" b="1" i="1" dirty="0" smtClean="0">
                <a:latin typeface="Cambria" pitchFamily="18" charset="0"/>
              </a:rPr>
            </a:br>
            <a:r>
              <a:rPr lang="ru-RU" sz="2200" b="1" i="1" dirty="0" smtClean="0">
                <a:latin typeface="Cambria" pitchFamily="18" charset="0"/>
              </a:rPr>
              <a:t>Верно</a:t>
            </a:r>
            <a:r>
              <a:rPr lang="ru-RU" sz="2200" b="1" i="1" dirty="0">
                <a:latin typeface="Cambria" pitchFamily="18" charset="0"/>
              </a:rPr>
              <a:t/>
            </a:r>
            <a:br>
              <a:rPr lang="ru-RU" sz="2200" b="1" i="1" dirty="0">
                <a:latin typeface="Cambria" pitchFamily="18" charset="0"/>
              </a:rPr>
            </a:br>
            <a:r>
              <a:rPr lang="ru-RU" sz="2200" b="1" i="1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Неверно</a:t>
            </a:r>
            <a:br>
              <a:rPr lang="ru-RU" sz="2200" b="1" i="1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</a:br>
            <a:r>
              <a:rPr lang="ru-RU" sz="2200" b="1" i="1" dirty="0" smtClean="0">
                <a:latin typeface="Cambria" pitchFamily="18" charset="0"/>
              </a:rPr>
              <a:t/>
            </a:r>
            <a:br>
              <a:rPr lang="ru-RU" sz="2200" b="1" i="1" dirty="0" smtClean="0">
                <a:latin typeface="Cambria" pitchFamily="18" charset="0"/>
              </a:rPr>
            </a:br>
            <a:r>
              <a:rPr lang="ru-RU" dirty="0" smtClean="0">
                <a:latin typeface="Cambria" pitchFamily="18" charset="0"/>
              </a:rPr>
              <a:t/>
            </a:r>
            <a:br>
              <a:rPr lang="ru-RU" dirty="0" smtClean="0">
                <a:latin typeface="Cambria" pitchFamily="18" charset="0"/>
              </a:rPr>
            </a:br>
            <a:endParaRPr lang="ru-RU" dirty="0"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214554"/>
            <a:ext cx="9144000" cy="35004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ru-RU" sz="2200" i="1" dirty="0" smtClean="0"/>
          </a:p>
          <a:p>
            <a:pPr>
              <a:buNone/>
            </a:pPr>
            <a:endParaRPr lang="ru-RU" sz="2000" b="1" i="1" dirty="0" smtClean="0"/>
          </a:p>
          <a:p>
            <a:pPr>
              <a:buNone/>
            </a:pPr>
            <a:r>
              <a:rPr lang="ru-RU" sz="3500" b="1" i="1" dirty="0" smtClean="0">
                <a:latin typeface="Cambria" pitchFamily="18" charset="0"/>
              </a:rPr>
              <a:t>Вопрос №6</a:t>
            </a:r>
          </a:p>
          <a:p>
            <a:pPr>
              <a:buNone/>
            </a:pPr>
            <a:r>
              <a:rPr lang="ru-RU" sz="2000" b="1" i="1" dirty="0" smtClean="0">
                <a:latin typeface="Cambria" pitchFamily="18" charset="0"/>
              </a:rPr>
              <a:t>Я могу помочь преодолеть устойчивость к антибиотикам, если я:</a:t>
            </a:r>
          </a:p>
          <a:p>
            <a:pPr lvl="0"/>
            <a:r>
              <a:rPr lang="ru-RU" sz="2000" i="1" dirty="0" smtClean="0">
                <a:latin typeface="Cambria" pitchFamily="18" charset="0"/>
              </a:rPr>
              <a:t>Не буду прекращать принимать антибиотики, когда стану чувствовать   себя лучше                         </a:t>
            </a:r>
            <a:r>
              <a:rPr lang="ru-RU" sz="2000" b="1" i="1" dirty="0" smtClean="0">
                <a:solidFill>
                  <a:srgbClr val="FF0000"/>
                </a:solidFill>
                <a:latin typeface="Cambria" pitchFamily="18" charset="0"/>
              </a:rPr>
              <a:t>17,7%</a:t>
            </a:r>
          </a:p>
          <a:p>
            <a:pPr lvl="0"/>
            <a:r>
              <a:rPr lang="ru-RU" sz="2000" i="1" dirty="0" smtClean="0">
                <a:latin typeface="Cambria" pitchFamily="18" charset="0"/>
              </a:rPr>
              <a:t>Не буду принимать антибиотики, как только </a:t>
            </a:r>
            <a:r>
              <a:rPr lang="ru-RU" sz="2000" b="1" i="1" dirty="0" smtClean="0">
                <a:solidFill>
                  <a:srgbClr val="FF0000"/>
                </a:solidFill>
                <a:latin typeface="Cambria" pitchFamily="18" charset="0"/>
              </a:rPr>
              <a:t>39,4%</a:t>
            </a:r>
            <a:endParaRPr lang="ru-RU" sz="2000" i="1" dirty="0" smtClean="0">
              <a:solidFill>
                <a:srgbClr val="FF0000"/>
              </a:solidFill>
              <a:latin typeface="Cambria" pitchFamily="18" charset="0"/>
            </a:endParaRPr>
          </a:p>
          <a:p>
            <a:pPr lvl="0">
              <a:buNone/>
            </a:pPr>
            <a:r>
              <a:rPr lang="ru-RU" sz="2000" i="1" dirty="0" smtClean="0">
                <a:latin typeface="Cambria" pitchFamily="18" charset="0"/>
              </a:rPr>
              <a:t>заболею, либо купив их в аптеке, либо по совету друзей</a:t>
            </a:r>
            <a:endParaRPr lang="ru-RU" sz="2000" b="1" i="1" dirty="0" smtClean="0">
              <a:solidFill>
                <a:schemeClr val="accent3">
                  <a:lumMod val="60000"/>
                  <a:lumOff val="40000"/>
                </a:schemeClr>
              </a:solidFill>
              <a:latin typeface="Cambria" pitchFamily="18" charset="0"/>
            </a:endParaRPr>
          </a:p>
          <a:p>
            <a:pPr lvl="0"/>
            <a:r>
              <a:rPr lang="ru-RU" sz="2000" i="1" dirty="0" smtClean="0">
                <a:solidFill>
                  <a:srgbClr val="FF0000"/>
                </a:solidFill>
                <a:latin typeface="Cambria" pitchFamily="18" charset="0"/>
              </a:rPr>
              <a:t>Буду соблюдать сроки вакцинации       </a:t>
            </a:r>
            <a:r>
              <a:rPr lang="ru-RU" sz="2000" b="1" i="1" dirty="0" smtClean="0">
                <a:solidFill>
                  <a:srgbClr val="FF0000"/>
                </a:solidFill>
                <a:latin typeface="Cambria" pitchFamily="18" charset="0"/>
              </a:rPr>
              <a:t>42,9%</a:t>
            </a:r>
          </a:p>
          <a:p>
            <a:endParaRPr lang="ru-RU" i="1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5643570" y="-642966"/>
          <a:ext cx="4000528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 dirty="0"/>
          </a:p>
        </p:txBody>
      </p:sp>
      <p:pic>
        <p:nvPicPr>
          <p:cNvPr id="7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358144" cy="928670"/>
          </a:xfrm>
          <a:prstGeom prst="rect">
            <a:avLst/>
          </a:prstGeom>
          <a:noFill/>
        </p:spPr>
      </p:pic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fld id="{B0CD9CE6-E883-4A68-922F-05D251850979}" type="datetime1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643042" y="6550223"/>
            <a:ext cx="577606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5"/>
              </a:rPr>
              <a:t>www.druginfo.kz</a:t>
            </a:r>
            <a:r>
              <a:rPr lang="ru-RU" sz="1400" dirty="0" smtClean="0">
                <a:latin typeface="Cambria" pitchFamily="18" charset="0"/>
              </a:rPr>
              <a:t>, </a:t>
            </a:r>
            <a:r>
              <a:rPr lang="en-US" sz="1400" dirty="0" smtClean="0">
                <a:latin typeface="Cambria" pitchFamily="18" charset="0"/>
              </a:rPr>
              <a:t> </a:t>
            </a:r>
            <a:r>
              <a:rPr lang="ru-RU" sz="1400" b="1" dirty="0" smtClean="0">
                <a:latin typeface="Cambria" pitchFamily="18" charset="0"/>
              </a:rPr>
              <a:t>8 800 080 88 87</a:t>
            </a:r>
            <a:r>
              <a:rPr lang="ru-RU" sz="1400" dirty="0" smtClean="0">
                <a:latin typeface="Cambria" pitchFamily="18" charset="0"/>
              </a:rPr>
              <a:t>,  </a:t>
            </a:r>
            <a:r>
              <a:rPr lang="en-US" sz="1400" dirty="0" smtClean="0">
                <a:latin typeface="Cambria" pitchFamily="18" charset="0"/>
                <a:hlinkClick r:id="rId6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8229600" cy="1143000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Что выяснилось ?</a:t>
            </a:r>
            <a:endParaRPr lang="ru-RU" b="1" i="1" dirty="0">
              <a:solidFill>
                <a:schemeClr val="accent1">
                  <a:lumMod val="75000"/>
                </a:schemeClr>
              </a:solidFill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1"/>
            <a:ext cx="8929718" cy="318612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i="1" dirty="0" smtClean="0">
                <a:latin typeface="Cambria" pitchFamily="18" charset="0"/>
              </a:rPr>
              <a:t>Пациенты слабо разбираются в правилах применения антибиотиков;</a:t>
            </a:r>
          </a:p>
          <a:p>
            <a:pPr>
              <a:buFont typeface="Wingdings" pitchFamily="2" charset="2"/>
              <a:buChar char="Ø"/>
            </a:pPr>
            <a:r>
              <a:rPr lang="ru-RU" sz="2400" i="1" dirty="0" smtClean="0">
                <a:latin typeface="Cambria" pitchFamily="18" charset="0"/>
              </a:rPr>
              <a:t>Необходимо проведение  масштабной разъяснительной работы среди населения, с целью привития правильных навыков применения антибиотиков;</a:t>
            </a:r>
          </a:p>
          <a:p>
            <a:pPr>
              <a:buFont typeface="Wingdings" pitchFamily="2" charset="2"/>
              <a:buChar char="Ø"/>
            </a:pPr>
            <a:r>
              <a:rPr lang="ru-RU" sz="2400" i="1" dirty="0" smtClean="0">
                <a:latin typeface="Cambria" pitchFamily="18" charset="0"/>
              </a:rPr>
              <a:t>Присутствует понимание солидарной ответственности населения за распространение антибиотикорезистентности                    </a:t>
            </a:r>
            <a:endParaRPr lang="ru-RU" sz="2400" i="1" dirty="0">
              <a:latin typeface="Cambria" pitchFamily="18" charset="0"/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48" y="3929066"/>
            <a:ext cx="642942" cy="657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9518" y="2000240"/>
            <a:ext cx="568102" cy="554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 dirty="0"/>
          </a:p>
        </p:txBody>
      </p:sp>
      <p:pic>
        <p:nvPicPr>
          <p:cNvPr id="7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500166" cy="1025782"/>
          </a:xfrm>
          <a:prstGeom prst="rect">
            <a:avLst/>
          </a:prstGeom>
          <a:noFill/>
        </p:spPr>
      </p:pic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fld id="{B0D636F1-3DE4-4425-9681-1737F909D132}" type="datetime1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643042" y="6550223"/>
            <a:ext cx="577606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5"/>
              </a:rPr>
              <a:t>www.druginfo.kz</a:t>
            </a:r>
            <a:r>
              <a:rPr lang="ru-RU" sz="1400" dirty="0" smtClean="0">
                <a:latin typeface="Cambria" pitchFamily="18" charset="0"/>
              </a:rPr>
              <a:t>, </a:t>
            </a:r>
            <a:r>
              <a:rPr lang="en-US" sz="1400" dirty="0" smtClean="0">
                <a:latin typeface="Cambria" pitchFamily="18" charset="0"/>
              </a:rPr>
              <a:t> </a:t>
            </a:r>
            <a:r>
              <a:rPr lang="ru-RU" sz="1400" b="1" dirty="0" smtClean="0">
                <a:latin typeface="Cambria" pitchFamily="18" charset="0"/>
              </a:rPr>
              <a:t>8 800 080 88 87</a:t>
            </a:r>
            <a:r>
              <a:rPr lang="ru-RU" sz="1400" dirty="0" smtClean="0">
                <a:latin typeface="Cambria" pitchFamily="18" charset="0"/>
              </a:rPr>
              <a:t>,  </a:t>
            </a:r>
            <a:r>
              <a:rPr lang="en-US" sz="1400" dirty="0" smtClean="0">
                <a:latin typeface="Cambria" pitchFamily="18" charset="0"/>
                <a:hlinkClick r:id="rId6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10224" y="4214818"/>
            <a:ext cx="3333776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8229600" cy="642942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Что может сделать каждый из нас?</a:t>
            </a:r>
            <a:endParaRPr lang="ru-RU" sz="3200" b="1" i="1" dirty="0">
              <a:solidFill>
                <a:schemeClr val="accent1">
                  <a:lumMod val="75000"/>
                </a:schemeClr>
              </a:solidFill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500726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Cambria" pitchFamily="18" charset="0"/>
              </a:rPr>
              <a:t>Не использовать антибиотики в режиме самолечения, без назначения врача;</a:t>
            </a:r>
            <a:endParaRPr lang="ru-RU" dirty="0" smtClean="0">
              <a:latin typeface="Cambria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i="1" dirty="0" smtClean="0">
                <a:latin typeface="Cambria" pitchFamily="18" charset="0"/>
              </a:rPr>
              <a:t>Не принимать антибиотики для лечения вирусных инфекций;</a:t>
            </a:r>
            <a:endParaRPr lang="ru-RU" dirty="0" smtClean="0">
              <a:latin typeface="Cambria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i="1" dirty="0" smtClean="0">
                <a:latin typeface="Cambria" pitchFamily="18" charset="0"/>
              </a:rPr>
              <a:t>Не принимать антибиотики «для профилактики», «чтобы ничего не случилось», «для подстраховки»;</a:t>
            </a:r>
            <a:endParaRPr lang="ru-RU" dirty="0" smtClean="0">
              <a:latin typeface="Cambria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i="1" dirty="0" smtClean="0">
                <a:latin typeface="Cambria" pitchFamily="18" charset="0"/>
              </a:rPr>
              <a:t>Не бросать пить антибиотик при первых признаках улучшения, а полностью оканчивать курс лечения, прописанный врачом;</a:t>
            </a:r>
            <a:endParaRPr lang="ru-RU" dirty="0" smtClean="0">
              <a:latin typeface="Cambria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i="1" dirty="0" smtClean="0">
                <a:latin typeface="Cambria" pitchFamily="18" charset="0"/>
              </a:rPr>
              <a:t>Не менять дозировку антибиотика, прописанную врачом;</a:t>
            </a:r>
            <a:endParaRPr lang="ru-RU" dirty="0" smtClean="0">
              <a:latin typeface="Cambria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i="1" dirty="0" smtClean="0">
                <a:latin typeface="Cambria" pitchFamily="18" charset="0"/>
              </a:rPr>
              <a:t>Если курс лечения окончен, а антибиотик остался, не стоит допивать остатки «потому что дорогой и жалко выкидывать»;</a:t>
            </a:r>
            <a:endParaRPr lang="ru-RU" dirty="0" smtClean="0">
              <a:latin typeface="Cambria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i="1" dirty="0" smtClean="0">
                <a:latin typeface="Cambria" pitchFamily="18" charset="0"/>
              </a:rPr>
              <a:t>Не передавайте антибиотик, прописанный вам, другим людям;</a:t>
            </a:r>
            <a:endParaRPr lang="ru-RU" dirty="0" smtClean="0">
              <a:latin typeface="Cambria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i="1" dirty="0" smtClean="0">
                <a:latin typeface="Cambria" pitchFamily="18" charset="0"/>
              </a:rPr>
              <a:t>Если доктор не назначил вам антибиотик, </a:t>
            </a:r>
          </a:p>
          <a:p>
            <a:pPr lvl="0">
              <a:buNone/>
            </a:pPr>
            <a:r>
              <a:rPr lang="ru-RU" i="1" dirty="0" smtClean="0">
                <a:latin typeface="Cambria" pitchFamily="18" charset="0"/>
              </a:rPr>
              <a:t>это не значит, что ему жалко – это значит, </a:t>
            </a:r>
          </a:p>
          <a:p>
            <a:pPr lvl="0">
              <a:buNone/>
            </a:pPr>
            <a:r>
              <a:rPr lang="ru-RU" i="1" dirty="0" smtClean="0">
                <a:latin typeface="Cambria" pitchFamily="18" charset="0"/>
              </a:rPr>
              <a:t>что он вам не показан. </a:t>
            </a:r>
          </a:p>
          <a:p>
            <a:pPr lvl="0">
              <a:buNone/>
            </a:pPr>
            <a:r>
              <a:rPr lang="ru-RU" i="1" dirty="0" smtClean="0">
                <a:latin typeface="Cambria" pitchFamily="18" charset="0"/>
              </a:rPr>
              <a:t>Не стоит упрашивать его, жаловаться и </a:t>
            </a:r>
          </a:p>
          <a:p>
            <a:pPr lvl="0">
              <a:buNone/>
            </a:pPr>
            <a:r>
              <a:rPr lang="ru-RU" i="1" dirty="0" smtClean="0">
                <a:latin typeface="Cambria" pitchFamily="18" charset="0"/>
              </a:rPr>
              <a:t>бежать к другим докторам.</a:t>
            </a:r>
            <a:endParaRPr lang="ru-RU" dirty="0" smtClean="0">
              <a:latin typeface="Cambria" pitchFamily="18" charset="0"/>
            </a:endParaRPr>
          </a:p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  <p:pic>
        <p:nvPicPr>
          <p:cNvPr id="7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0166" cy="1025782"/>
          </a:xfrm>
          <a:prstGeom prst="rect">
            <a:avLst/>
          </a:prstGeom>
          <a:noFill/>
        </p:spPr>
      </p:pic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fld id="{998DFE2F-DDDF-45BF-86D7-B8CF8FACA1DB}" type="datetime1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643042" y="6550223"/>
            <a:ext cx="577606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4"/>
              </a:rPr>
              <a:t>www.druginfo.kz</a:t>
            </a:r>
            <a:r>
              <a:rPr lang="ru-RU" sz="1400" dirty="0" smtClean="0">
                <a:latin typeface="Cambria" pitchFamily="18" charset="0"/>
              </a:rPr>
              <a:t>, </a:t>
            </a:r>
            <a:r>
              <a:rPr lang="en-US" sz="1400" dirty="0" smtClean="0">
                <a:latin typeface="Cambria" pitchFamily="18" charset="0"/>
              </a:rPr>
              <a:t> </a:t>
            </a:r>
            <a:r>
              <a:rPr lang="ru-RU" sz="1400" b="1" dirty="0" smtClean="0">
                <a:latin typeface="Cambria" pitchFamily="18" charset="0"/>
              </a:rPr>
              <a:t>8 800 080 88 87</a:t>
            </a:r>
            <a:r>
              <a:rPr lang="ru-RU" sz="1400" dirty="0" smtClean="0">
                <a:latin typeface="Cambria" pitchFamily="18" charset="0"/>
              </a:rPr>
              <a:t>,  </a:t>
            </a:r>
            <a:r>
              <a:rPr lang="en-US" sz="1400" dirty="0" smtClean="0">
                <a:latin typeface="Cambria" pitchFamily="18" charset="0"/>
                <a:hlinkClick r:id="rId5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61436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	        </a:t>
            </a:r>
            <a:r>
              <a:rPr lang="ru-RU" sz="2400" i="1" dirty="0" smtClean="0">
                <a:latin typeface="Cambria" pitchFamily="18" charset="0"/>
              </a:rPr>
              <a:t>Человек может </a:t>
            </a:r>
          </a:p>
          <a:p>
            <a:pPr>
              <a:buNone/>
            </a:pPr>
            <a:r>
              <a:rPr lang="ru-RU" sz="2400" i="1" dirty="0" smtClean="0">
                <a:latin typeface="Cambria" pitchFamily="18" charset="0"/>
              </a:rPr>
              <a:t>помочь в противодействии </a:t>
            </a:r>
          </a:p>
          <a:p>
            <a:pPr>
              <a:buNone/>
            </a:pPr>
            <a:r>
              <a:rPr lang="ru-RU" sz="2400" i="1" dirty="0" smtClean="0">
                <a:latin typeface="Cambria" pitchFamily="18" charset="0"/>
              </a:rPr>
              <a:t>развитию устойчивости </a:t>
            </a:r>
          </a:p>
          <a:p>
            <a:pPr>
              <a:buNone/>
            </a:pPr>
            <a:r>
              <a:rPr lang="ru-RU" sz="2400" i="1" dirty="0" smtClean="0">
                <a:latin typeface="Cambria" pitchFamily="18" charset="0"/>
              </a:rPr>
              <a:t>посредством </a:t>
            </a:r>
          </a:p>
          <a:p>
            <a:pPr>
              <a:buNone/>
            </a:pPr>
            <a:r>
              <a:rPr lang="ru-RU" sz="2400" i="1" dirty="0" smtClean="0">
                <a:latin typeface="Cambria" pitchFamily="18" charset="0"/>
              </a:rPr>
              <a:t>использования антибиотиков</a:t>
            </a:r>
          </a:p>
          <a:p>
            <a:pPr>
              <a:buNone/>
            </a:pPr>
            <a:r>
              <a:rPr lang="ru-RU" sz="2400" i="1" dirty="0" smtClean="0">
                <a:latin typeface="Cambria" pitchFamily="18" charset="0"/>
              </a:rPr>
              <a:t> </a:t>
            </a:r>
            <a:r>
              <a:rPr lang="ru-RU" sz="2400" b="1" i="1" u="sng" dirty="0" smtClean="0">
                <a:latin typeface="Cambria" pitchFamily="18" charset="0"/>
              </a:rPr>
              <a:t>только </a:t>
            </a:r>
            <a:r>
              <a:rPr lang="ru-RU" sz="2400" i="1" dirty="0" smtClean="0">
                <a:latin typeface="Cambria" pitchFamily="18" charset="0"/>
              </a:rPr>
              <a:t>в том случае, когда они</a:t>
            </a:r>
          </a:p>
          <a:p>
            <a:pPr>
              <a:buNone/>
            </a:pPr>
            <a:r>
              <a:rPr lang="ru-RU" sz="2400" i="1" dirty="0" smtClean="0">
                <a:latin typeface="Cambria" pitchFamily="18" charset="0"/>
              </a:rPr>
              <a:t> </a:t>
            </a:r>
            <a:r>
              <a:rPr lang="ru-RU" sz="2400" b="1" i="1" u="sng" dirty="0" smtClean="0">
                <a:latin typeface="Cambria" pitchFamily="18" charset="0"/>
              </a:rPr>
              <a:t>назначаются врачом</a:t>
            </a:r>
            <a:r>
              <a:rPr lang="ru-RU" sz="2600" dirty="0" smtClean="0"/>
              <a:t>.</a:t>
            </a:r>
          </a:p>
          <a:p>
            <a:pPr>
              <a:buNone/>
            </a:pPr>
            <a:r>
              <a:rPr lang="ru-RU" sz="2600" dirty="0" smtClean="0"/>
              <a:t>		</a:t>
            </a:r>
          </a:p>
          <a:p>
            <a:pPr>
              <a:buNone/>
            </a:pPr>
            <a:endParaRPr lang="ru-RU" dirty="0"/>
          </a:p>
          <a:p>
            <a:pPr algn="ctr">
              <a:buNone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Помните, откуда произошло название -  «</a:t>
            </a:r>
            <a:r>
              <a:rPr lang="en-US" sz="36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anti bios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» - </a:t>
            </a:r>
            <a:r>
              <a:rPr lang="ru-RU" sz="3600" b="1" i="1" dirty="0" smtClean="0">
                <a:latin typeface="Cambria" pitchFamily="18" charset="0"/>
              </a:rPr>
              <a:t>против жизни!</a:t>
            </a:r>
            <a:endParaRPr lang="ru-RU" sz="3600" dirty="0" smtClean="0">
              <a:latin typeface="Cambria" pitchFamily="18" charset="0"/>
            </a:endParaRPr>
          </a:p>
          <a:p>
            <a:endParaRPr lang="ru-RU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33231" y="0"/>
            <a:ext cx="4510769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 dirty="0"/>
          </a:p>
        </p:txBody>
      </p:sp>
      <p:pic>
        <p:nvPicPr>
          <p:cNvPr id="5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0166" cy="1025782"/>
          </a:xfrm>
          <a:prstGeom prst="rect">
            <a:avLst/>
          </a:prstGeom>
          <a:noFill/>
        </p:spPr>
      </p:pic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fld id="{34C806AE-19E4-4E42-80E5-1EB72C9B1403}" type="datetime1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643042" y="6550223"/>
            <a:ext cx="577606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4"/>
              </a:rPr>
              <a:t>www.druginfo.kz</a:t>
            </a:r>
            <a:r>
              <a:rPr lang="ru-RU" sz="1400" dirty="0" smtClean="0">
                <a:latin typeface="Cambria" pitchFamily="18" charset="0"/>
              </a:rPr>
              <a:t>, </a:t>
            </a:r>
            <a:r>
              <a:rPr lang="en-US" sz="1400" dirty="0" smtClean="0">
                <a:latin typeface="Cambria" pitchFamily="18" charset="0"/>
              </a:rPr>
              <a:t> </a:t>
            </a:r>
            <a:r>
              <a:rPr lang="ru-RU" sz="1400" b="1" dirty="0" smtClean="0">
                <a:latin typeface="Cambria" pitchFamily="18" charset="0"/>
              </a:rPr>
              <a:t>8 800 080 88 87</a:t>
            </a:r>
            <a:r>
              <a:rPr lang="ru-RU" sz="1400" dirty="0" smtClean="0">
                <a:latin typeface="Cambria" pitchFamily="18" charset="0"/>
              </a:rPr>
              <a:t>,  </a:t>
            </a:r>
            <a:r>
              <a:rPr lang="en-US" sz="1400" dirty="0" smtClean="0">
                <a:latin typeface="Cambria" pitchFamily="18" charset="0"/>
                <a:hlinkClick r:id="rId5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4983179"/>
          </a:xfrm>
        </p:spPr>
        <p:txBody>
          <a:bodyPr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k-KZ" sz="4000" i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  <a:cs typeface="Times New Roman" pitchFamily="18" charset="0"/>
              </a:rPr>
              <a:t>Тындағаңызға рахмет</a:t>
            </a:r>
            <a:r>
              <a:rPr lang="ru-RU" sz="4000" i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  <a:cs typeface="Times New Roman" pitchFamily="18" charset="0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i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  <a:cs typeface="Times New Roman" pitchFamily="18" charset="0"/>
              </a:rPr>
              <a:t>Спасибо за внимание!</a:t>
            </a:r>
            <a:endParaRPr lang="en-US" sz="4000" i="1" cap="all" dirty="0" smtClean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i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  <a:cs typeface="Times New Roman" pitchFamily="18" charset="0"/>
              </a:rPr>
              <a:t>Thank you for attention!</a:t>
            </a:r>
          </a:p>
          <a:p>
            <a:pPr>
              <a:buNone/>
            </a:pPr>
            <a:endParaRPr lang="ru-RU" dirty="0" smtClean="0">
              <a:latin typeface="Cambria" pitchFamily="18" charset="0"/>
            </a:endParaRPr>
          </a:p>
          <a:p>
            <a:pPr algn="ctr">
              <a:buNone/>
            </a:pPr>
            <a:r>
              <a:rPr lang="ru-RU" sz="3600" b="1" i="1" dirty="0" smtClean="0">
                <a:latin typeface="Cambria" pitchFamily="18" charset="0"/>
              </a:rPr>
              <a:t>Лекарственный центр </a:t>
            </a:r>
            <a:endParaRPr lang="en-US" sz="3600" b="1" i="1" dirty="0" smtClean="0">
              <a:latin typeface="Cambria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8 800 080 88 87</a:t>
            </a: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latin typeface="Cambria" pitchFamily="18" charset="0"/>
              </a:rPr>
              <a:t>www. druginfo.kz</a:t>
            </a:r>
            <a:endParaRPr lang="ru-RU" sz="3600" b="1" i="1" dirty="0" smtClean="0">
              <a:latin typeface="Cambria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latin typeface="Cambria" pitchFamily="18" charset="0"/>
              </a:rPr>
              <a:t>e-mail</a:t>
            </a:r>
            <a:r>
              <a:rPr lang="ru-RU" sz="3600" b="1" i="1" dirty="0" smtClean="0">
                <a:latin typeface="Cambria" pitchFamily="18" charset="0"/>
              </a:rPr>
              <a:t>:</a:t>
            </a:r>
            <a:r>
              <a:rPr lang="en-US" sz="3600" b="1" i="1" dirty="0" smtClean="0">
                <a:latin typeface="Cambria" pitchFamily="18" charset="0"/>
              </a:rPr>
              <a:t> </a:t>
            </a:r>
            <a:r>
              <a:rPr lang="en-US" sz="3600" b="1" i="1" dirty="0" smtClean="0">
                <a:hlinkClick r:id="rId2"/>
              </a:rPr>
              <a:t>druginfo-kz@mail.ru</a:t>
            </a:r>
            <a:endParaRPr lang="en-US" sz="3600" b="1" i="1" dirty="0" smtClean="0">
              <a:latin typeface="Cambria" pitchFamily="18" charset="0"/>
            </a:endParaRPr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 dirty="0"/>
          </a:p>
        </p:txBody>
      </p:sp>
      <p:pic>
        <p:nvPicPr>
          <p:cNvPr id="5" name="Picture 2" descr="C:\Users\shakarova_a\Desktop\логотип - 2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0166" cy="1025782"/>
          </a:xfrm>
          <a:prstGeom prst="rect">
            <a:avLst/>
          </a:prstGeom>
          <a:noFill/>
        </p:spPr>
      </p:pic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fld id="{062FA3F5-C92A-4FDD-88E1-CB54F9C5F044}" type="datetime1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643042" y="6550223"/>
            <a:ext cx="577606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Cambria" pitchFamily="18" charset="0"/>
              </a:rPr>
              <a:t>Центр РИЛС: </a:t>
            </a:r>
            <a:r>
              <a:rPr lang="en-US" sz="1400" u="sng" dirty="0" smtClean="0">
                <a:solidFill>
                  <a:srgbClr val="FF0000"/>
                </a:solidFill>
                <a:latin typeface="Cambria" pitchFamily="18" charset="0"/>
                <a:hlinkClick r:id="rId4"/>
              </a:rPr>
              <a:t>www.druginfo.kz</a:t>
            </a:r>
            <a:r>
              <a:rPr lang="ru-RU" sz="1400" dirty="0" smtClean="0">
                <a:latin typeface="Cambria" pitchFamily="18" charset="0"/>
              </a:rPr>
              <a:t>, </a:t>
            </a:r>
            <a:r>
              <a:rPr lang="en-US" sz="1400" dirty="0" smtClean="0">
                <a:latin typeface="Cambria" pitchFamily="18" charset="0"/>
              </a:rPr>
              <a:t> </a:t>
            </a:r>
            <a:r>
              <a:rPr lang="ru-RU" sz="1400" b="1" dirty="0" smtClean="0">
                <a:latin typeface="Cambria" pitchFamily="18" charset="0"/>
              </a:rPr>
              <a:t>8 800 080 88 87</a:t>
            </a:r>
            <a:r>
              <a:rPr lang="ru-RU" sz="1400" dirty="0" smtClean="0">
                <a:latin typeface="Cambria" pitchFamily="18" charset="0"/>
              </a:rPr>
              <a:t>,  </a:t>
            </a:r>
            <a:r>
              <a:rPr lang="en-US" sz="1400" dirty="0" smtClean="0">
                <a:latin typeface="Cambria" pitchFamily="18" charset="0"/>
                <a:hlinkClick r:id="rId2"/>
              </a:rPr>
              <a:t>druginfo-kz@mail.ru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580</TotalTime>
  <Words>653</Words>
  <Application>Microsoft Office PowerPoint</Application>
  <PresentationFormat>Экран (4:3)</PresentationFormat>
  <Paragraphs>166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Министерство здравоохранения Республики Казахстан Республиканский центр развития здравоохранения МЗ РК ЦЕНТР РАЦИОНАЛЬНОГО ИСПОЛЬЗОВАНИЯ ЛЕКАРСТВЕННЫХ СРЕДСТВ</vt:lpstr>
      <vt:lpstr>    «Если мы не будем решать эту проблему,  то через 20 лет мы вернемся в  19 век,  когда после самых обычных операций  пациенты будут умирать от обычных инфекций»                                             Главный медицинский офицер Великобритании,                                                                                                   профессор Салли Дэвис    </vt:lpstr>
      <vt:lpstr>Антибиотикорезистентность - привыкание микробов к лекарственным препаратам</vt:lpstr>
      <vt:lpstr>Причины развития устойчивости микробов к антибиотикам</vt:lpstr>
      <vt:lpstr>Слайд 5</vt:lpstr>
      <vt:lpstr>Всемирная неделя правильного использования антибиотиков</vt:lpstr>
      <vt:lpstr>Вопросы анкетирования</vt:lpstr>
      <vt:lpstr>  1. Контакта с человеком, имеющим устойчивую  к антибиотикам  инфекцию  2. Контакта с чем-то, что касалось человека, имеющего устойчивую к антибиотикам инфекцию (например, с руками медработника или инструментами в медицинском учреждении  с плохими санитарно-гигиеническими условиями)  3. Контакта с живым животным, пищевыми продуктами или водой, которые переносят бактерии, устойчивые к антибиотикам  4. Во всех этих случаях. </vt:lpstr>
      <vt:lpstr>   Вам следует прекратить прием антибиотиков, как только вам станет лучше: Верно Неверно   </vt:lpstr>
      <vt:lpstr>                             Вопрос №5   Устойчивость к антибиотикам уже  вышла из-под контроля и только усиливается.  Я не могу ничего с этим поделать Верно Неверно   </vt:lpstr>
      <vt:lpstr>Что выяснилось ?</vt:lpstr>
      <vt:lpstr>Что может сделать каждый из нас?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Республиканский центр развития здравоохранения министерства здравоохранения Республики Казахстан</dc:title>
  <dc:creator>Айсина Жанат Турсункановна</dc:creator>
  <cp:lastModifiedBy>Хирургия</cp:lastModifiedBy>
  <cp:revision>74</cp:revision>
  <dcterms:created xsi:type="dcterms:W3CDTF">2017-03-09T04:22:05Z</dcterms:created>
  <dcterms:modified xsi:type="dcterms:W3CDTF">2017-11-15T17:40:07Z</dcterms:modified>
</cp:coreProperties>
</file>