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381" r:id="rId2"/>
    <p:sldId id="424" r:id="rId3"/>
    <p:sldId id="448" r:id="rId4"/>
    <p:sldId id="447" r:id="rId5"/>
    <p:sldId id="445" r:id="rId6"/>
    <p:sldId id="446" r:id="rId7"/>
    <p:sldId id="457" r:id="rId8"/>
    <p:sldId id="458" r:id="rId9"/>
    <p:sldId id="425" r:id="rId10"/>
    <p:sldId id="433" r:id="rId11"/>
    <p:sldId id="412" r:id="rId12"/>
    <p:sldId id="439" r:id="rId13"/>
    <p:sldId id="438" r:id="rId14"/>
    <p:sldId id="460" r:id="rId15"/>
    <p:sldId id="451" r:id="rId16"/>
    <p:sldId id="440" r:id="rId17"/>
  </p:sldIdLst>
  <p:sldSz cx="12192000" cy="6858000"/>
  <p:notesSz cx="6692900" cy="98679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00B050"/>
    <a:srgbClr val="98D35A"/>
    <a:srgbClr val="5B9BD5"/>
    <a:srgbClr val="0070C0"/>
    <a:srgbClr val="8FCAD9"/>
    <a:srgbClr val="BDD7DE"/>
    <a:srgbClr val="2E6CA4"/>
    <a:srgbClr val="334B5E"/>
    <a:srgbClr val="2E4E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44" autoAdjust="0"/>
    <p:restoredTop sz="99817" autoAdjust="0"/>
  </p:normalViewPr>
  <p:slideViewPr>
    <p:cSldViewPr snapToGrid="0">
      <p:cViewPr>
        <p:scale>
          <a:sx n="100" d="100"/>
          <a:sy n="100" d="100"/>
        </p:scale>
        <p:origin x="-828" y="-40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393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00BBD6"/>
            </a:solidFill>
          </c:spPr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7C0-47C6-B465-A9CFE065E3CF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7C0-47C6-B465-A9CFE065E3CF}"/>
              </c:ext>
            </c:extLst>
          </c:dPt>
          <c:cat>
            <c:strRef>
              <c:f>Лист1!$A$2:$A$3</c:f>
              <c:strCache>
                <c:ptCount val="2"/>
                <c:pt idx="0">
                  <c:v>Кв. 1</c:v>
                </c:pt>
                <c:pt idx="1">
                  <c:v>Кв. 2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2833</c:v>
                </c:pt>
                <c:pt idx="1">
                  <c:v>3506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7C0-47C6-B465-A9CFE065E3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10"/>
        <c:holeSize val="75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00BBD6"/>
            </a:solidFill>
          </c:spPr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7C0-47C6-B465-A9CFE065E3CF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7C0-47C6-B465-A9CFE065E3CF}"/>
              </c:ext>
            </c:extLst>
          </c:dPt>
          <c:cat>
            <c:strRef>
              <c:f>Лист1!$A$2:$A$3</c:f>
              <c:strCache>
                <c:ptCount val="2"/>
                <c:pt idx="0">
                  <c:v>Кв. 1</c:v>
                </c:pt>
                <c:pt idx="1">
                  <c:v>Кв. 2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20.399999999999999</c:v>
                </c:pt>
                <c:pt idx="1">
                  <c:v>79.599999999999994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7C0-47C6-B465-A9CFE065E3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10"/>
        <c:holeSize val="75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FF0000"/>
            </a:solidFill>
          </c:spPr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7C0-47C6-B465-A9CFE065E3CF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7C0-47C6-B465-A9CFE065E3CF}"/>
              </c:ext>
            </c:extLst>
          </c:dPt>
          <c:cat>
            <c:strRef>
              <c:f>Лист1!$A$2:$A$3</c:f>
              <c:strCache>
                <c:ptCount val="2"/>
                <c:pt idx="0">
                  <c:v>Кв. 1</c:v>
                </c:pt>
                <c:pt idx="1">
                  <c:v>Кв. 2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24.5</c:v>
                </c:pt>
                <c:pt idx="1">
                  <c:v>75.5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7C0-47C6-B465-A9CFE065E3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10"/>
        <c:holeSize val="75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00257" cy="4951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91094" y="0"/>
            <a:ext cx="2900257" cy="4951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E99FEA-EAF8-45EE-B33F-EFF88A6B2DFA}" type="datetimeFigureOut">
              <a:rPr lang="ru-RU" smtClean="0"/>
              <a:t>05.04.2018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7350" y="1233488"/>
            <a:ext cx="5918200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9290" y="4748927"/>
            <a:ext cx="5354320" cy="38854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2793"/>
            <a:ext cx="2900257" cy="4951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91094" y="9372793"/>
            <a:ext cx="2900257" cy="4951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CD2554-4D6F-48AB-82C1-778B840BA80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371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733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2525" indent="-2301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2900" indent="-2301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4863" indent="-2301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2063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9263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6463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3663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A7474D-41DF-4788-8C7E-27BF7B69BA6B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733219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CD2554-4D6F-48AB-82C1-778B840BA809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26319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14650" y="852488"/>
            <a:ext cx="4089400" cy="23018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CD2554-4D6F-48AB-82C1-778B840BA809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2929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0079-165A-4F44-BBF7-E7C5880E643D}" type="datetime1">
              <a:rPr lang="ru-RU" smtClean="0"/>
              <a:t>05.04.2018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6BA7-A5E5-4854-A3E9-6AABB6060E2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509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DBCA9-19D9-4411-AEF8-2408AB53E5A0}" type="datetime1">
              <a:rPr lang="ru-RU" smtClean="0"/>
              <a:t>05.04.2018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6BA7-A5E5-4854-A3E9-6AABB6060E2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4619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3EA63-6A8B-4B48-9666-B4FA19418ADC}" type="datetime1">
              <a:rPr lang="ru-RU" smtClean="0"/>
              <a:t>05.04.2018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6BA7-A5E5-4854-A3E9-6AABB6060E2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7946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3FB-6A3E-4DA2-9221-C8DBE5497707}" type="datetime1">
              <a:rPr lang="ru-RU" smtClean="0"/>
              <a:t>05.04.2018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6BA7-A5E5-4854-A3E9-6AABB6060E2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5137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78B25-B6FD-43CA-8336-0B9585F854CD}" type="datetime1">
              <a:rPr lang="ru-RU" smtClean="0"/>
              <a:t>05.04.2018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6BA7-A5E5-4854-A3E9-6AABB6060E2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9624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37B36-3D83-40CE-A325-3B99C00C1666}" type="datetime1">
              <a:rPr lang="ru-RU" smtClean="0"/>
              <a:t>05.04.2018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6BA7-A5E5-4854-A3E9-6AABB6060E2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1511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45334-78F3-4A35-9AF6-21EA3D81A146}" type="datetime1">
              <a:rPr lang="ru-RU" smtClean="0"/>
              <a:t>05.04.2018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6BA7-A5E5-4854-A3E9-6AABB6060E2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7388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7315C-654A-475B-B07D-FF7BFBCF9FC9}" type="datetime1">
              <a:rPr lang="ru-RU" smtClean="0"/>
              <a:t>05.04.2018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6BA7-A5E5-4854-A3E9-6AABB6060E2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0594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DB346-B103-46E1-9D85-CCB5281D6A4F}" type="datetime1">
              <a:rPr lang="ru-RU" smtClean="0"/>
              <a:t>05.04.2018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6BA7-A5E5-4854-A3E9-6AABB6060E2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0250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D081-845C-4440-9248-ABB7B07804EE}" type="datetime1">
              <a:rPr lang="ru-RU" smtClean="0"/>
              <a:t>05.04.2018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6BA7-A5E5-4854-A3E9-6AABB6060E2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1298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ECB77-C986-4BE0-81DF-DB7B91159E95}" type="datetime1">
              <a:rPr lang="ru-RU" smtClean="0"/>
              <a:t>05.04.2018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6BA7-A5E5-4854-A3E9-6AABB6060E2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8122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F7114-E861-42BC-96B4-B5F80CCE4725}" type="datetime1">
              <a:rPr lang="ru-RU" smtClean="0"/>
              <a:t>05.04.2018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F6BA7-A5E5-4854-A3E9-6AABB6060E2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9338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g"/><Relationship Id="rId5" Type="http://schemas.openxmlformats.org/officeDocument/2006/relationships/image" Target="../media/image16.png"/><Relationship Id="rId4" Type="http://schemas.openxmlformats.org/officeDocument/2006/relationships/image" Target="../media/image1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рямоугольник 15"/>
          <p:cNvSpPr>
            <a:spLocks noChangeArrowheads="1"/>
          </p:cNvSpPr>
          <p:nvPr/>
        </p:nvSpPr>
        <p:spPr bwMode="auto">
          <a:xfrm>
            <a:off x="1" y="2574925"/>
            <a:ext cx="12192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ЦИФРОВИЗАЦИЯ СИСТЕМЫ ЗДРАВООХРАНЕНИЯ</a:t>
            </a:r>
          </a:p>
        </p:txBody>
      </p:sp>
      <p:sp>
        <p:nvSpPr>
          <p:cNvPr id="3076" name="TextBox 7"/>
          <p:cNvSpPr txBox="1">
            <a:spLocks noChangeArrowheads="1"/>
          </p:cNvSpPr>
          <p:nvPr/>
        </p:nvSpPr>
        <p:spPr bwMode="auto">
          <a:xfrm>
            <a:off x="0" y="4317207"/>
            <a:ext cx="12192000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КОСТАНАЙСКАЯ ОБЛАСТЬ</a:t>
            </a:r>
            <a:endParaRPr lang="ru-RU" altLang="ru-RU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938213" y="4191001"/>
            <a:ext cx="103251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8" name="TextBox 7"/>
          <p:cNvSpPr txBox="1">
            <a:spLocks noChangeArrowheads="1"/>
          </p:cNvSpPr>
          <p:nvPr/>
        </p:nvSpPr>
        <p:spPr bwMode="auto">
          <a:xfrm>
            <a:off x="-1" y="5697416"/>
            <a:ext cx="12191999" cy="79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Костанай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 </a:t>
            </a:r>
            <a:endParaRPr lang="ru-RU" altLang="ru-RU" sz="1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3609" y="1165225"/>
            <a:ext cx="1254308" cy="129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66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Прямоугольник 290"/>
          <p:cNvSpPr/>
          <p:nvPr/>
        </p:nvSpPr>
        <p:spPr>
          <a:xfrm>
            <a:off x="3323761" y="826800"/>
            <a:ext cx="8674099" cy="6031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90" name="Прямоугольник 189"/>
          <p:cNvSpPr/>
          <p:nvPr/>
        </p:nvSpPr>
        <p:spPr>
          <a:xfrm>
            <a:off x="165099" y="826800"/>
            <a:ext cx="5752683" cy="59665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217201" y="1601732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.Костанай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217201" y="1817732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.Рудный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1217201" y="2033732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г.Лисаковск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1217201" y="2465732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Алтынсаринский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1220376" y="2262643"/>
            <a:ext cx="2916238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г.Аркалык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1217201" y="2897732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Аулиекольский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1217201" y="2681732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Амангельдинский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1217201" y="3329732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Джангельдинский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1217201" y="3545732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Житикаринский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1217201" y="3113732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Денисовский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1217201" y="3761732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Камыстинский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1217201" y="3977732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Карабалыкский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1217201" y="4193732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Карасуский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1217201" y="4409732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Костанайский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Прямоугольник 101"/>
          <p:cNvSpPr/>
          <p:nvPr/>
        </p:nvSpPr>
        <p:spPr>
          <a:xfrm>
            <a:off x="1220376" y="4622314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Мендыкаринский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1217201" y="4828889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Наурзумский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4649376" y="1601732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2541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90" name="Прямоугольник 71"/>
          <p:cNvSpPr>
            <a:spLocks noChangeArrowheads="1"/>
          </p:cNvSpPr>
          <p:nvPr/>
        </p:nvSpPr>
        <p:spPr bwMode="auto">
          <a:xfrm>
            <a:off x="4382675" y="1277166"/>
            <a:ext cx="1316037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0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Рабочие места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5147830" y="1270411"/>
            <a:ext cx="1949450" cy="2539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Обеспечено 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5731236" y="1601732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2084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000773" y="1601732"/>
            <a:ext cx="652463" cy="18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82%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352279" y="1258186"/>
            <a:ext cx="1949450" cy="2539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</a:t>
            </a:r>
            <a:endParaRPr lang="ru-RU" sz="105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4649376" y="1817732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186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5731236" y="1817732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175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7000773" y="1817732"/>
            <a:ext cx="652463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94%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4649376" y="2033732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217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5731236" y="2033732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200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7000773" y="2033732"/>
            <a:ext cx="652463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92%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4649376" y="2249732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277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5731236" y="2249732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271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7000772" y="2249732"/>
            <a:ext cx="652463" cy="180000"/>
          </a:xfrm>
          <a:prstGeom prst="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97%</a:t>
            </a:r>
            <a:endParaRPr lang="ru-RU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4649376" y="2465732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5731236" y="2465732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7000773" y="2465732"/>
            <a:ext cx="652463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4649376" y="2681732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131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5731236" y="2681732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117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7000773" y="2681732"/>
            <a:ext cx="652463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96%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4649376" y="2897732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178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5731236" y="2897732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160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7000773" y="2897732"/>
            <a:ext cx="652463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90%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4649376" y="3113732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146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5731236" y="3113732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135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Прямоугольник 118"/>
          <p:cNvSpPr/>
          <p:nvPr/>
        </p:nvSpPr>
        <p:spPr>
          <a:xfrm>
            <a:off x="7000773" y="3113732"/>
            <a:ext cx="652463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92%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4649376" y="3329732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125" name="Прямоугольник 124"/>
          <p:cNvSpPr/>
          <p:nvPr/>
        </p:nvSpPr>
        <p:spPr>
          <a:xfrm>
            <a:off x="5731236" y="3329732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98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Прямоугольник 125"/>
          <p:cNvSpPr/>
          <p:nvPr/>
        </p:nvSpPr>
        <p:spPr>
          <a:xfrm>
            <a:off x="7000773" y="3329732"/>
            <a:ext cx="652463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130" name="Прямоугольник 129"/>
          <p:cNvSpPr/>
          <p:nvPr/>
        </p:nvSpPr>
        <p:spPr>
          <a:xfrm>
            <a:off x="4649376" y="3545732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170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Прямоугольник 130"/>
          <p:cNvSpPr/>
          <p:nvPr/>
        </p:nvSpPr>
        <p:spPr>
          <a:xfrm>
            <a:off x="5731236" y="3545732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170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Прямоугольник 131"/>
          <p:cNvSpPr/>
          <p:nvPr/>
        </p:nvSpPr>
        <p:spPr>
          <a:xfrm>
            <a:off x="7000773" y="3545732"/>
            <a:ext cx="652463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4649376" y="3761732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8" name="Прямоугольник 137"/>
          <p:cNvSpPr/>
          <p:nvPr/>
        </p:nvSpPr>
        <p:spPr>
          <a:xfrm>
            <a:off x="5731236" y="3761732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2" name="Прямоугольник 141"/>
          <p:cNvSpPr/>
          <p:nvPr/>
        </p:nvSpPr>
        <p:spPr>
          <a:xfrm>
            <a:off x="7000773" y="3761732"/>
            <a:ext cx="652463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endParaRPr lang="ru-RU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" name="Прямоугольник 142"/>
          <p:cNvSpPr/>
          <p:nvPr/>
        </p:nvSpPr>
        <p:spPr>
          <a:xfrm>
            <a:off x="4649376" y="3977732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140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Прямоугольник 143"/>
          <p:cNvSpPr/>
          <p:nvPr/>
        </p:nvSpPr>
        <p:spPr>
          <a:xfrm>
            <a:off x="5731236" y="3977732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140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Прямоугольник 147"/>
          <p:cNvSpPr/>
          <p:nvPr/>
        </p:nvSpPr>
        <p:spPr>
          <a:xfrm>
            <a:off x="7000773" y="3977732"/>
            <a:ext cx="652463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endParaRPr lang="ru-RU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" name="Прямоугольник 148"/>
          <p:cNvSpPr/>
          <p:nvPr/>
        </p:nvSpPr>
        <p:spPr>
          <a:xfrm>
            <a:off x="4649376" y="4193732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130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5731236" y="4193732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124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4" name="Прямоугольник 153"/>
          <p:cNvSpPr/>
          <p:nvPr/>
        </p:nvSpPr>
        <p:spPr>
          <a:xfrm>
            <a:off x="7000773" y="4193732"/>
            <a:ext cx="652463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95%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1" name="Прямоугольник 160"/>
          <p:cNvSpPr/>
          <p:nvPr/>
        </p:nvSpPr>
        <p:spPr>
          <a:xfrm>
            <a:off x="4649376" y="4409732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262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" name="Прямоугольник 161"/>
          <p:cNvSpPr/>
          <p:nvPr/>
        </p:nvSpPr>
        <p:spPr>
          <a:xfrm>
            <a:off x="5731236" y="4409732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253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6" name="Прямоугольник 165"/>
          <p:cNvSpPr/>
          <p:nvPr/>
        </p:nvSpPr>
        <p:spPr>
          <a:xfrm>
            <a:off x="7000773" y="4409732"/>
            <a:ext cx="652463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96%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8" name="Прямоугольник 167"/>
          <p:cNvSpPr/>
          <p:nvPr/>
        </p:nvSpPr>
        <p:spPr>
          <a:xfrm>
            <a:off x="4649376" y="4625732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124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9" name="Прямоугольник 168"/>
          <p:cNvSpPr/>
          <p:nvPr/>
        </p:nvSpPr>
        <p:spPr>
          <a:xfrm>
            <a:off x="5731236" y="4625732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124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2" name="Прямоугольник 171"/>
          <p:cNvSpPr/>
          <p:nvPr/>
        </p:nvSpPr>
        <p:spPr>
          <a:xfrm>
            <a:off x="7000773" y="4625732"/>
            <a:ext cx="652463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" name="Прямоугольник 173"/>
          <p:cNvSpPr/>
          <p:nvPr/>
        </p:nvSpPr>
        <p:spPr>
          <a:xfrm>
            <a:off x="4649376" y="4841732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106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5" name="Прямоугольник 174"/>
          <p:cNvSpPr/>
          <p:nvPr/>
        </p:nvSpPr>
        <p:spPr>
          <a:xfrm>
            <a:off x="5731236" y="4841732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95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Прямоугольник 175"/>
          <p:cNvSpPr/>
          <p:nvPr/>
        </p:nvSpPr>
        <p:spPr>
          <a:xfrm>
            <a:off x="7000773" y="4841732"/>
            <a:ext cx="652463" cy="180000"/>
          </a:xfrm>
          <a:prstGeom prst="rect">
            <a:avLst/>
          </a:prstGeom>
          <a:solidFill>
            <a:srgbClr val="FF0000"/>
          </a:solidFill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88%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40" name="Прямоугольник 176"/>
          <p:cNvSpPr>
            <a:spLocks/>
          </p:cNvSpPr>
          <p:nvPr/>
        </p:nvSpPr>
        <p:spPr bwMode="auto">
          <a:xfrm>
            <a:off x="1966501" y="1137449"/>
            <a:ext cx="139065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Регион</a:t>
            </a:r>
          </a:p>
        </p:txBody>
      </p:sp>
      <p:sp>
        <p:nvSpPr>
          <p:cNvPr id="153" name="Прямоугольник 152"/>
          <p:cNvSpPr/>
          <p:nvPr/>
        </p:nvSpPr>
        <p:spPr>
          <a:xfrm>
            <a:off x="1216267" y="5886204"/>
            <a:ext cx="2916237" cy="180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Итого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Костанайской области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" name="Прямоугольник 155"/>
          <p:cNvSpPr/>
          <p:nvPr/>
        </p:nvSpPr>
        <p:spPr>
          <a:xfrm>
            <a:off x="4650965" y="5885100"/>
            <a:ext cx="782637" cy="180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5444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7" name="Прямоугольник 156"/>
          <p:cNvSpPr/>
          <p:nvPr/>
        </p:nvSpPr>
        <p:spPr>
          <a:xfrm>
            <a:off x="5732825" y="5885100"/>
            <a:ext cx="782638" cy="180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4855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8" name="Прямоугольник 157"/>
          <p:cNvSpPr/>
          <p:nvPr/>
        </p:nvSpPr>
        <p:spPr>
          <a:xfrm>
            <a:off x="7002362" y="5885100"/>
            <a:ext cx="703740" cy="180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90%</a:t>
            </a:r>
            <a:endParaRPr lang="ru-RU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48" name="Прямоугольник 234"/>
          <p:cNvSpPr>
            <a:spLocks noChangeArrowheads="1"/>
          </p:cNvSpPr>
          <p:nvPr/>
        </p:nvSpPr>
        <p:spPr bwMode="auto">
          <a:xfrm>
            <a:off x="7773650" y="1022504"/>
            <a:ext cx="1428750" cy="577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050" b="1" dirty="0">
                <a:solidFill>
                  <a:srgbClr val="ED7D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Количество закупаемых компьютеров</a:t>
            </a:r>
            <a:endParaRPr lang="ru-RU" altLang="ru-RU" sz="1000" b="1" dirty="0">
              <a:solidFill>
                <a:srgbClr val="ED7D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6" name="Прямоугольник 235"/>
          <p:cNvSpPr/>
          <p:nvPr/>
        </p:nvSpPr>
        <p:spPr>
          <a:xfrm>
            <a:off x="8132853" y="1601732"/>
            <a:ext cx="720000" cy="18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684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7" name="Прямоугольник 236"/>
          <p:cNvSpPr/>
          <p:nvPr/>
        </p:nvSpPr>
        <p:spPr>
          <a:xfrm>
            <a:off x="8132853" y="1817732"/>
            <a:ext cx="720000" cy="18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130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8" name="Прямоугольник 237"/>
          <p:cNvSpPr/>
          <p:nvPr/>
        </p:nvSpPr>
        <p:spPr>
          <a:xfrm>
            <a:off x="8132853" y="2033732"/>
            <a:ext cx="720000" cy="18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9" name="Прямоугольник 238"/>
          <p:cNvSpPr/>
          <p:nvPr/>
        </p:nvSpPr>
        <p:spPr>
          <a:xfrm>
            <a:off x="8132853" y="2249732"/>
            <a:ext cx="720000" cy="18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61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0" name="Прямоугольник 239"/>
          <p:cNvSpPr/>
          <p:nvPr/>
        </p:nvSpPr>
        <p:spPr>
          <a:xfrm>
            <a:off x="8132853" y="2465732"/>
            <a:ext cx="720000" cy="18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1" name="Прямоугольник 240"/>
          <p:cNvSpPr/>
          <p:nvPr/>
        </p:nvSpPr>
        <p:spPr>
          <a:xfrm>
            <a:off x="8132853" y="2681732"/>
            <a:ext cx="720000" cy="18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2" name="Прямоугольник 241"/>
          <p:cNvSpPr/>
          <p:nvPr/>
        </p:nvSpPr>
        <p:spPr>
          <a:xfrm>
            <a:off x="8132853" y="2897732"/>
            <a:ext cx="720000" cy="18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3" name="Прямоугольник 242"/>
          <p:cNvSpPr/>
          <p:nvPr/>
        </p:nvSpPr>
        <p:spPr>
          <a:xfrm>
            <a:off x="8132853" y="3113732"/>
            <a:ext cx="720000" cy="18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4" name="Прямоугольник 243"/>
          <p:cNvSpPr/>
          <p:nvPr/>
        </p:nvSpPr>
        <p:spPr>
          <a:xfrm>
            <a:off x="8132853" y="3329732"/>
            <a:ext cx="720000" cy="18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" name="Прямоугольник 244"/>
          <p:cNvSpPr/>
          <p:nvPr/>
        </p:nvSpPr>
        <p:spPr>
          <a:xfrm>
            <a:off x="8132853" y="3545732"/>
            <a:ext cx="720000" cy="18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6" name="Прямоугольник 245"/>
          <p:cNvSpPr/>
          <p:nvPr/>
        </p:nvSpPr>
        <p:spPr>
          <a:xfrm>
            <a:off x="8132853" y="3761732"/>
            <a:ext cx="720000" cy="18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7" name="Прямоугольник 246"/>
          <p:cNvSpPr/>
          <p:nvPr/>
        </p:nvSpPr>
        <p:spPr>
          <a:xfrm>
            <a:off x="8132853" y="3977732"/>
            <a:ext cx="720000" cy="18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8" name="Прямоугольник 247"/>
          <p:cNvSpPr/>
          <p:nvPr/>
        </p:nvSpPr>
        <p:spPr>
          <a:xfrm>
            <a:off x="8132853" y="4193732"/>
            <a:ext cx="720000" cy="18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9" name="Прямоугольник 248"/>
          <p:cNvSpPr/>
          <p:nvPr/>
        </p:nvSpPr>
        <p:spPr>
          <a:xfrm>
            <a:off x="8132853" y="4409732"/>
            <a:ext cx="720000" cy="18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53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0" name="Прямоугольник 249"/>
          <p:cNvSpPr/>
          <p:nvPr/>
        </p:nvSpPr>
        <p:spPr>
          <a:xfrm>
            <a:off x="8132853" y="4625732"/>
            <a:ext cx="720000" cy="18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1" name="Прямоугольник 250"/>
          <p:cNvSpPr/>
          <p:nvPr/>
        </p:nvSpPr>
        <p:spPr>
          <a:xfrm>
            <a:off x="8132853" y="4841732"/>
            <a:ext cx="720000" cy="18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2" name="Прямоугольник 251"/>
          <p:cNvSpPr/>
          <p:nvPr/>
        </p:nvSpPr>
        <p:spPr>
          <a:xfrm>
            <a:off x="8128025" y="5880448"/>
            <a:ext cx="720000" cy="18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1425</a:t>
            </a:r>
            <a:endParaRPr lang="ru-RU" sz="1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9" name="Рисунок 188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276"/>
          <a:stretch/>
        </p:blipFill>
        <p:spPr>
          <a:xfrm>
            <a:off x="311807" y="131762"/>
            <a:ext cx="572950" cy="496888"/>
          </a:xfrm>
          <a:prstGeom prst="rect">
            <a:avLst/>
          </a:prstGeom>
        </p:spPr>
      </p:pic>
      <p:sp>
        <p:nvSpPr>
          <p:cNvPr id="202" name="Прямоугольник 41"/>
          <p:cNvSpPr>
            <a:spLocks/>
          </p:cNvSpPr>
          <p:nvPr/>
        </p:nvSpPr>
        <p:spPr bwMode="auto">
          <a:xfrm>
            <a:off x="1220377" y="5977755"/>
            <a:ext cx="692986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Акиматы проведут перераспределение бюджетных средств  на закуп компьютеров за счет средств местного </a:t>
            </a:r>
            <a:r>
              <a:rPr lang="ru-RU" altLang="ru-RU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бюджета. В 2018 году выделено</a:t>
            </a:r>
            <a:endParaRPr lang="ru-RU" altLang="ru-RU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8" name="Прямая соединительная линия 207"/>
          <p:cNvCxnSpPr/>
          <p:nvPr/>
        </p:nvCxnSpPr>
        <p:spPr>
          <a:xfrm>
            <a:off x="7801371" y="1599366"/>
            <a:ext cx="0" cy="446683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10" name="Прямоугольник 209"/>
          <p:cNvSpPr/>
          <p:nvPr/>
        </p:nvSpPr>
        <p:spPr>
          <a:xfrm>
            <a:off x="11487150" y="0"/>
            <a:ext cx="485775" cy="6286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1" name="Номер слайда 24"/>
          <p:cNvSpPr>
            <a:spLocks noGrp="1"/>
          </p:cNvSpPr>
          <p:nvPr>
            <p:ph type="sldNum" sz="quarter" idx="12"/>
          </p:nvPr>
        </p:nvSpPr>
        <p:spPr>
          <a:xfrm>
            <a:off x="11219076" y="131762"/>
            <a:ext cx="771525" cy="365125"/>
          </a:xfrm>
        </p:spPr>
        <p:txBody>
          <a:bodyPr/>
          <a:lstStyle/>
          <a:p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2" name="Прямоугольник 211"/>
          <p:cNvSpPr/>
          <p:nvPr/>
        </p:nvSpPr>
        <p:spPr>
          <a:xfrm>
            <a:off x="809417" y="122417"/>
            <a:ext cx="103996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ru-RU" altLang="ru-RU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ОСНАЩЕНИЕ КОМПЬЮТЕРАМИ</a:t>
            </a:r>
          </a:p>
        </p:txBody>
      </p:sp>
      <p:cxnSp>
        <p:nvCxnSpPr>
          <p:cNvPr id="213" name="Прямая соединительная линия 212"/>
          <p:cNvCxnSpPr/>
          <p:nvPr/>
        </p:nvCxnSpPr>
        <p:spPr>
          <a:xfrm>
            <a:off x="884757" y="608304"/>
            <a:ext cx="7265487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91" name="Прямоугольник 190"/>
          <p:cNvSpPr/>
          <p:nvPr/>
        </p:nvSpPr>
        <p:spPr>
          <a:xfrm>
            <a:off x="1220377" y="5057732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Сарыкольский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1" name="Прямоугольник 200"/>
          <p:cNvSpPr/>
          <p:nvPr/>
        </p:nvSpPr>
        <p:spPr>
          <a:xfrm>
            <a:off x="1216269" y="5274521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Тарановский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Прямоугольник 214"/>
          <p:cNvSpPr/>
          <p:nvPr/>
        </p:nvSpPr>
        <p:spPr>
          <a:xfrm>
            <a:off x="1216265" y="5484425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Узункольский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6" name="Прямоугольник 215"/>
          <p:cNvSpPr/>
          <p:nvPr/>
        </p:nvSpPr>
        <p:spPr>
          <a:xfrm>
            <a:off x="1216266" y="5679610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Федоровский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" name="Прямоугольник 216"/>
          <p:cNvSpPr/>
          <p:nvPr/>
        </p:nvSpPr>
        <p:spPr>
          <a:xfrm>
            <a:off x="4650965" y="5679610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131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8" name="Прямоугольник 217"/>
          <p:cNvSpPr/>
          <p:nvPr/>
        </p:nvSpPr>
        <p:spPr>
          <a:xfrm>
            <a:off x="5732825" y="5679610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117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9" name="Прямоугольник 218"/>
          <p:cNvSpPr/>
          <p:nvPr/>
        </p:nvSpPr>
        <p:spPr>
          <a:xfrm>
            <a:off x="7002362" y="5679610"/>
            <a:ext cx="652463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90%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0" name="Прямоугольник 219"/>
          <p:cNvSpPr/>
          <p:nvPr/>
        </p:nvSpPr>
        <p:spPr>
          <a:xfrm>
            <a:off x="4650965" y="5456578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106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" name="Прямоугольник 220"/>
          <p:cNvSpPr/>
          <p:nvPr/>
        </p:nvSpPr>
        <p:spPr>
          <a:xfrm>
            <a:off x="5732825" y="5456578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106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2" name="Прямоугольник 221"/>
          <p:cNvSpPr/>
          <p:nvPr/>
        </p:nvSpPr>
        <p:spPr>
          <a:xfrm>
            <a:off x="7002362" y="5456578"/>
            <a:ext cx="652463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223" name="Прямоугольник 222"/>
          <p:cNvSpPr/>
          <p:nvPr/>
        </p:nvSpPr>
        <p:spPr>
          <a:xfrm>
            <a:off x="4650964" y="5257280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154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4" name="Прямоугольник 223"/>
          <p:cNvSpPr/>
          <p:nvPr/>
        </p:nvSpPr>
        <p:spPr>
          <a:xfrm>
            <a:off x="5732824" y="5257280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154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" name="Прямоугольник 224"/>
          <p:cNvSpPr/>
          <p:nvPr/>
        </p:nvSpPr>
        <p:spPr>
          <a:xfrm>
            <a:off x="7002361" y="5257280"/>
            <a:ext cx="652463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226" name="Прямоугольник 225"/>
          <p:cNvSpPr/>
          <p:nvPr/>
        </p:nvSpPr>
        <p:spPr>
          <a:xfrm>
            <a:off x="4649376" y="5050264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145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7" name="Прямоугольник 226"/>
          <p:cNvSpPr/>
          <p:nvPr/>
        </p:nvSpPr>
        <p:spPr>
          <a:xfrm>
            <a:off x="5731236" y="5050264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130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8" name="Прямоугольник 227"/>
          <p:cNvSpPr/>
          <p:nvPr/>
        </p:nvSpPr>
        <p:spPr>
          <a:xfrm>
            <a:off x="7000773" y="5050264"/>
            <a:ext cx="652463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90%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9" name="Прямоугольник 228"/>
          <p:cNvSpPr/>
          <p:nvPr/>
        </p:nvSpPr>
        <p:spPr>
          <a:xfrm>
            <a:off x="8128025" y="5679610"/>
            <a:ext cx="720000" cy="18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2" name="Прямоугольник 231"/>
          <p:cNvSpPr/>
          <p:nvPr/>
        </p:nvSpPr>
        <p:spPr>
          <a:xfrm>
            <a:off x="8128025" y="5456578"/>
            <a:ext cx="720000" cy="18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" name="Прямоугольник 234"/>
          <p:cNvSpPr/>
          <p:nvPr/>
        </p:nvSpPr>
        <p:spPr>
          <a:xfrm>
            <a:off x="8128025" y="5242964"/>
            <a:ext cx="720000" cy="18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5" name="Прямоугольник 254"/>
          <p:cNvSpPr/>
          <p:nvPr/>
        </p:nvSpPr>
        <p:spPr>
          <a:xfrm>
            <a:off x="8132853" y="5050264"/>
            <a:ext cx="720000" cy="18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43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/>
          <p:cNvSpPr/>
          <p:nvPr/>
        </p:nvSpPr>
        <p:spPr>
          <a:xfrm>
            <a:off x="11487150" y="0"/>
            <a:ext cx="485775" cy="6286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Номер слайда 24"/>
          <p:cNvSpPr>
            <a:spLocks noGrp="1"/>
          </p:cNvSpPr>
          <p:nvPr>
            <p:ph type="sldNum" sz="quarter" idx="12"/>
          </p:nvPr>
        </p:nvSpPr>
        <p:spPr>
          <a:xfrm>
            <a:off x="11219076" y="131762"/>
            <a:ext cx="771525" cy="365125"/>
          </a:xfrm>
        </p:spPr>
        <p:txBody>
          <a:bodyPr/>
          <a:lstStyle/>
          <a:p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5765007" y="918340"/>
            <a:ext cx="29930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Город, районный </a:t>
            </a: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центр, ниже районного центра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5062028" y="1583088"/>
            <a:ext cx="194885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Кол-во объектов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6352738" y="1562989"/>
            <a:ext cx="194885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Подключены 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8360221" y="1876824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7718483" y="1568710"/>
            <a:ext cx="194885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</a:t>
            </a:r>
            <a:endParaRPr lang="ru-RU" sz="1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8360221" y="2095856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360221" y="2311856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8360221" y="2527856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86" name="Прямоугольник 85"/>
          <p:cNvSpPr/>
          <p:nvPr/>
        </p:nvSpPr>
        <p:spPr>
          <a:xfrm>
            <a:off x="8360221" y="2743856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37,5%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8360221" y="2959856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17%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8360221" y="3175856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20,5%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Прямоугольник 118"/>
          <p:cNvSpPr/>
          <p:nvPr/>
        </p:nvSpPr>
        <p:spPr>
          <a:xfrm>
            <a:off x="8360221" y="3391856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36%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Прямоугольник 125"/>
          <p:cNvSpPr/>
          <p:nvPr/>
        </p:nvSpPr>
        <p:spPr>
          <a:xfrm>
            <a:off x="8360221" y="3607856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132" name="Прямоугольник 131"/>
          <p:cNvSpPr/>
          <p:nvPr/>
        </p:nvSpPr>
        <p:spPr>
          <a:xfrm>
            <a:off x="8360221" y="3823856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22%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2" name="Прямоугольник 141"/>
          <p:cNvSpPr/>
          <p:nvPr/>
        </p:nvSpPr>
        <p:spPr>
          <a:xfrm>
            <a:off x="8360221" y="4039856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148" name="Прямоугольник 147"/>
          <p:cNvSpPr/>
          <p:nvPr/>
        </p:nvSpPr>
        <p:spPr>
          <a:xfrm>
            <a:off x="8360221" y="4255856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15%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4" name="Прямоугольник 153"/>
          <p:cNvSpPr/>
          <p:nvPr/>
        </p:nvSpPr>
        <p:spPr>
          <a:xfrm>
            <a:off x="8360221" y="4471856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6" name="Прямоугольник 165"/>
          <p:cNvSpPr/>
          <p:nvPr/>
        </p:nvSpPr>
        <p:spPr>
          <a:xfrm>
            <a:off x="8360221" y="4687856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28%</a:t>
            </a:r>
            <a:endParaRPr lang="ru-RU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2" name="Прямоугольник 171"/>
          <p:cNvSpPr/>
          <p:nvPr/>
        </p:nvSpPr>
        <p:spPr>
          <a:xfrm>
            <a:off x="8360221" y="4903856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40%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Прямоугольник 175"/>
          <p:cNvSpPr/>
          <p:nvPr/>
        </p:nvSpPr>
        <p:spPr>
          <a:xfrm>
            <a:off x="8360221" y="5119856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22%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1" name="Прямоугольник 39"/>
          <p:cNvSpPr>
            <a:spLocks/>
          </p:cNvSpPr>
          <p:nvPr/>
        </p:nvSpPr>
        <p:spPr bwMode="auto">
          <a:xfrm>
            <a:off x="215899" y="6474357"/>
            <a:ext cx="1163110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Акиматы</a:t>
            </a:r>
            <a:r>
              <a:rPr lang="ru-RU" alt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совместно с МИК РК, МОАП РК поэтапно обеспечат доступом к сети интернет через ВОЛС, </a:t>
            </a:r>
            <a:r>
              <a:rPr lang="en-US" alt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LTE</a:t>
            </a:r>
            <a:r>
              <a:rPr lang="ru-RU" alt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спутник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809417" y="122417"/>
            <a:ext cx="103996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ДОСТУП К СЕТИ ИНТЕРНЕТ</a:t>
            </a:r>
          </a:p>
        </p:txBody>
      </p:sp>
      <p:cxnSp>
        <p:nvCxnSpPr>
          <p:cNvPr id="178" name="Прямая соединительная линия 177"/>
          <p:cNvCxnSpPr/>
          <p:nvPr/>
        </p:nvCxnSpPr>
        <p:spPr>
          <a:xfrm>
            <a:off x="884757" y="608304"/>
            <a:ext cx="7265487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81" name="Прямоугольник 176"/>
          <p:cNvSpPr>
            <a:spLocks/>
          </p:cNvSpPr>
          <p:nvPr/>
        </p:nvSpPr>
        <p:spPr bwMode="auto">
          <a:xfrm>
            <a:off x="2145791" y="1095019"/>
            <a:ext cx="28440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Регион: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Костанайская</a:t>
            </a:r>
            <a:r>
              <a:rPr lang="ru-RU" altLang="ru-RU" sz="1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область</a:t>
            </a:r>
            <a:endParaRPr lang="ru-RU" altLang="ru-RU" sz="1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916"/>
          <a:stretch/>
        </p:blipFill>
        <p:spPr>
          <a:xfrm>
            <a:off x="116665" y="57125"/>
            <a:ext cx="768092" cy="645843"/>
          </a:xfrm>
          <a:prstGeom prst="rect">
            <a:avLst/>
          </a:prstGeom>
        </p:spPr>
      </p:pic>
      <p:sp>
        <p:nvSpPr>
          <p:cNvPr id="165" name="Прямоугольник 164"/>
          <p:cNvSpPr/>
          <p:nvPr/>
        </p:nvSpPr>
        <p:spPr>
          <a:xfrm>
            <a:off x="2142615" y="1911966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.Костанай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3" name="Прямоугольник 172"/>
          <p:cNvSpPr/>
          <p:nvPr/>
        </p:nvSpPr>
        <p:spPr>
          <a:xfrm>
            <a:off x="2142615" y="2127966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.Рудный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2" name="Прямоугольник 181"/>
          <p:cNvSpPr/>
          <p:nvPr/>
        </p:nvSpPr>
        <p:spPr>
          <a:xfrm>
            <a:off x="2142615" y="2343966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г.Лисаковск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3" name="Прямоугольник 182"/>
          <p:cNvSpPr/>
          <p:nvPr/>
        </p:nvSpPr>
        <p:spPr>
          <a:xfrm>
            <a:off x="2142615" y="2775966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Алтынсаринский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" name="Прямоугольник 183"/>
          <p:cNvSpPr/>
          <p:nvPr/>
        </p:nvSpPr>
        <p:spPr>
          <a:xfrm>
            <a:off x="2145790" y="2572877"/>
            <a:ext cx="2916238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г.Аркалык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5" name="Прямоугольник 184"/>
          <p:cNvSpPr/>
          <p:nvPr/>
        </p:nvSpPr>
        <p:spPr>
          <a:xfrm>
            <a:off x="2142615" y="3207966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Аулиекольский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7" name="Прямоугольник 186"/>
          <p:cNvSpPr/>
          <p:nvPr/>
        </p:nvSpPr>
        <p:spPr>
          <a:xfrm>
            <a:off x="2142615" y="2991966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Амангельдинский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1" name="Прямоугольник 190"/>
          <p:cNvSpPr/>
          <p:nvPr/>
        </p:nvSpPr>
        <p:spPr>
          <a:xfrm>
            <a:off x="2142615" y="3639966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Джангельдинский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2" name="Прямоугольник 191"/>
          <p:cNvSpPr/>
          <p:nvPr/>
        </p:nvSpPr>
        <p:spPr>
          <a:xfrm>
            <a:off x="2142615" y="3855966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Житикаринский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Прямоугольник 192"/>
          <p:cNvSpPr/>
          <p:nvPr/>
        </p:nvSpPr>
        <p:spPr>
          <a:xfrm>
            <a:off x="2142615" y="3423966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Денисовский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" name="Прямоугольник 193"/>
          <p:cNvSpPr/>
          <p:nvPr/>
        </p:nvSpPr>
        <p:spPr>
          <a:xfrm>
            <a:off x="2142615" y="4071966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Камыстинский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" name="Прямоугольник 194"/>
          <p:cNvSpPr/>
          <p:nvPr/>
        </p:nvSpPr>
        <p:spPr>
          <a:xfrm>
            <a:off x="2142615" y="4287966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Карабалыкский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" name="Прямоугольник 195"/>
          <p:cNvSpPr/>
          <p:nvPr/>
        </p:nvSpPr>
        <p:spPr>
          <a:xfrm>
            <a:off x="2142615" y="4503966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Карасуский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7" name="Прямоугольник 196"/>
          <p:cNvSpPr/>
          <p:nvPr/>
        </p:nvSpPr>
        <p:spPr>
          <a:xfrm>
            <a:off x="2142615" y="4719966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Костанайский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8" name="Прямоугольник 197"/>
          <p:cNvSpPr/>
          <p:nvPr/>
        </p:nvSpPr>
        <p:spPr>
          <a:xfrm>
            <a:off x="2145790" y="4932548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Мендыкаринский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142615" y="5139123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Наурзумский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0" name="Прямоугольник 199"/>
          <p:cNvSpPr/>
          <p:nvPr/>
        </p:nvSpPr>
        <p:spPr>
          <a:xfrm>
            <a:off x="5645136" y="1893038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1" name="Прямоугольник 200"/>
          <p:cNvSpPr/>
          <p:nvPr/>
        </p:nvSpPr>
        <p:spPr>
          <a:xfrm>
            <a:off x="6935845" y="1893038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2" name="Прямоугольник 201"/>
          <p:cNvSpPr/>
          <p:nvPr/>
        </p:nvSpPr>
        <p:spPr>
          <a:xfrm>
            <a:off x="5645136" y="2109038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3" name="Прямоугольник 202"/>
          <p:cNvSpPr/>
          <p:nvPr/>
        </p:nvSpPr>
        <p:spPr>
          <a:xfrm>
            <a:off x="6935845" y="2109038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" name="Прямоугольник 203"/>
          <p:cNvSpPr/>
          <p:nvPr/>
        </p:nvSpPr>
        <p:spPr>
          <a:xfrm>
            <a:off x="5645136" y="2325038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" name="Прямоугольник 204"/>
          <p:cNvSpPr/>
          <p:nvPr/>
        </p:nvSpPr>
        <p:spPr>
          <a:xfrm>
            <a:off x="6935845" y="2325038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" name="Прямоугольник 205"/>
          <p:cNvSpPr/>
          <p:nvPr/>
        </p:nvSpPr>
        <p:spPr>
          <a:xfrm>
            <a:off x="5645136" y="2541038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" name="Прямоугольник 206"/>
          <p:cNvSpPr/>
          <p:nvPr/>
        </p:nvSpPr>
        <p:spPr>
          <a:xfrm>
            <a:off x="6935845" y="2541038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3" name="Прямоугольник 222"/>
          <p:cNvSpPr/>
          <p:nvPr/>
        </p:nvSpPr>
        <p:spPr>
          <a:xfrm>
            <a:off x="5645136" y="2757038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4" name="Прямоугольник 223"/>
          <p:cNvSpPr/>
          <p:nvPr/>
        </p:nvSpPr>
        <p:spPr>
          <a:xfrm>
            <a:off x="6935845" y="2757038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25" name="Прямоугольник 224"/>
          <p:cNvSpPr/>
          <p:nvPr/>
        </p:nvSpPr>
        <p:spPr>
          <a:xfrm>
            <a:off x="5645136" y="2973038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6" name="Прямоугольник 225"/>
          <p:cNvSpPr/>
          <p:nvPr/>
        </p:nvSpPr>
        <p:spPr>
          <a:xfrm>
            <a:off x="6935845" y="2973038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7" name="Прямоугольник 226"/>
          <p:cNvSpPr/>
          <p:nvPr/>
        </p:nvSpPr>
        <p:spPr>
          <a:xfrm>
            <a:off x="5646725" y="3189038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8" name="Прямоугольник 227"/>
          <p:cNvSpPr/>
          <p:nvPr/>
        </p:nvSpPr>
        <p:spPr>
          <a:xfrm>
            <a:off x="6935845" y="3189038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9" name="Прямоугольник 228"/>
          <p:cNvSpPr/>
          <p:nvPr/>
        </p:nvSpPr>
        <p:spPr>
          <a:xfrm>
            <a:off x="5645136" y="3405038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0" name="Прямоугольник 229"/>
          <p:cNvSpPr/>
          <p:nvPr/>
        </p:nvSpPr>
        <p:spPr>
          <a:xfrm>
            <a:off x="6935845" y="3405038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1" name="Прямоугольник 230"/>
          <p:cNvSpPr/>
          <p:nvPr/>
        </p:nvSpPr>
        <p:spPr>
          <a:xfrm>
            <a:off x="5645136" y="3621038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2" name="Прямоугольник 231"/>
          <p:cNvSpPr/>
          <p:nvPr/>
        </p:nvSpPr>
        <p:spPr>
          <a:xfrm>
            <a:off x="6935845" y="3621038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3" name="Прямоугольник 232"/>
          <p:cNvSpPr/>
          <p:nvPr/>
        </p:nvSpPr>
        <p:spPr>
          <a:xfrm>
            <a:off x="5645136" y="3837038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4" name="Прямоугольник 233"/>
          <p:cNvSpPr/>
          <p:nvPr/>
        </p:nvSpPr>
        <p:spPr>
          <a:xfrm>
            <a:off x="6935845" y="3837038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35" name="Прямоугольник 234"/>
          <p:cNvSpPr/>
          <p:nvPr/>
        </p:nvSpPr>
        <p:spPr>
          <a:xfrm>
            <a:off x="5645136" y="4053038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6" name="Прямоугольник 235"/>
          <p:cNvSpPr/>
          <p:nvPr/>
        </p:nvSpPr>
        <p:spPr>
          <a:xfrm>
            <a:off x="6935845" y="4053038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7" name="Прямоугольник 236"/>
          <p:cNvSpPr/>
          <p:nvPr/>
        </p:nvSpPr>
        <p:spPr>
          <a:xfrm>
            <a:off x="5645136" y="4269038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39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8" name="Прямоугольник 237"/>
          <p:cNvSpPr/>
          <p:nvPr/>
        </p:nvSpPr>
        <p:spPr>
          <a:xfrm>
            <a:off x="6935845" y="4269038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9" name="Прямоугольник 238"/>
          <p:cNvSpPr/>
          <p:nvPr/>
        </p:nvSpPr>
        <p:spPr>
          <a:xfrm>
            <a:off x="5645136" y="4485038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0" name="Прямоугольник 239"/>
          <p:cNvSpPr/>
          <p:nvPr/>
        </p:nvSpPr>
        <p:spPr>
          <a:xfrm>
            <a:off x="6935845" y="4485038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1" name="Прямоугольник 240"/>
          <p:cNvSpPr/>
          <p:nvPr/>
        </p:nvSpPr>
        <p:spPr>
          <a:xfrm>
            <a:off x="5645136" y="4701038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2" name="Прямоугольник 241"/>
          <p:cNvSpPr/>
          <p:nvPr/>
        </p:nvSpPr>
        <p:spPr>
          <a:xfrm>
            <a:off x="6935845" y="4701038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3" name="Прямоугольник 242"/>
          <p:cNvSpPr/>
          <p:nvPr/>
        </p:nvSpPr>
        <p:spPr>
          <a:xfrm>
            <a:off x="5645136" y="4917038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4" name="Прямоугольник 243"/>
          <p:cNvSpPr/>
          <p:nvPr/>
        </p:nvSpPr>
        <p:spPr>
          <a:xfrm>
            <a:off x="6935845" y="4917038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" name="Прямоугольник 244"/>
          <p:cNvSpPr/>
          <p:nvPr/>
        </p:nvSpPr>
        <p:spPr>
          <a:xfrm>
            <a:off x="5645136" y="5133038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6" name="Прямоугольник 245"/>
          <p:cNvSpPr/>
          <p:nvPr/>
        </p:nvSpPr>
        <p:spPr>
          <a:xfrm>
            <a:off x="6935845" y="5133038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7" name="Прямоугольник 246"/>
          <p:cNvSpPr/>
          <p:nvPr/>
        </p:nvSpPr>
        <p:spPr>
          <a:xfrm>
            <a:off x="2141681" y="6196438"/>
            <a:ext cx="2916237" cy="180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Итого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Костанайской области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8" name="Прямоугольник 247"/>
          <p:cNvSpPr/>
          <p:nvPr/>
        </p:nvSpPr>
        <p:spPr>
          <a:xfrm>
            <a:off x="5646725" y="6176406"/>
            <a:ext cx="782637" cy="180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511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9" name="Прямоугольник 248"/>
          <p:cNvSpPr/>
          <p:nvPr/>
        </p:nvSpPr>
        <p:spPr>
          <a:xfrm>
            <a:off x="6937434" y="6176406"/>
            <a:ext cx="782638" cy="180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164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0" name="Прямоугольник 249"/>
          <p:cNvSpPr/>
          <p:nvPr/>
        </p:nvSpPr>
        <p:spPr>
          <a:xfrm>
            <a:off x="2145791" y="5367966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Сарыкольский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1" name="Прямоугольник 250"/>
          <p:cNvSpPr/>
          <p:nvPr/>
        </p:nvSpPr>
        <p:spPr>
          <a:xfrm>
            <a:off x="2141683" y="5584755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Тарановский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2" name="Прямоугольник 251"/>
          <p:cNvSpPr/>
          <p:nvPr/>
        </p:nvSpPr>
        <p:spPr>
          <a:xfrm>
            <a:off x="2141679" y="5794659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Узункольский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3" name="Прямоугольник 252"/>
          <p:cNvSpPr/>
          <p:nvPr/>
        </p:nvSpPr>
        <p:spPr>
          <a:xfrm>
            <a:off x="2141680" y="5989844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Федоровский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4" name="Прямоугольник 253"/>
          <p:cNvSpPr/>
          <p:nvPr/>
        </p:nvSpPr>
        <p:spPr>
          <a:xfrm>
            <a:off x="5646725" y="5970916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39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5" name="Прямоугольник 254"/>
          <p:cNvSpPr/>
          <p:nvPr/>
        </p:nvSpPr>
        <p:spPr>
          <a:xfrm>
            <a:off x="6937434" y="5970916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" name="Прямоугольник 255"/>
          <p:cNvSpPr/>
          <p:nvPr/>
        </p:nvSpPr>
        <p:spPr>
          <a:xfrm>
            <a:off x="5646725" y="5747884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33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7" name="Прямоугольник 256"/>
          <p:cNvSpPr/>
          <p:nvPr/>
        </p:nvSpPr>
        <p:spPr>
          <a:xfrm>
            <a:off x="6937434" y="5747884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8" name="Прямоугольник 257"/>
          <p:cNvSpPr/>
          <p:nvPr/>
        </p:nvSpPr>
        <p:spPr>
          <a:xfrm>
            <a:off x="5646724" y="5548586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27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9" name="Прямоугольник 258"/>
          <p:cNvSpPr/>
          <p:nvPr/>
        </p:nvSpPr>
        <p:spPr>
          <a:xfrm>
            <a:off x="6937433" y="5548586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0" name="Прямоугольник 259"/>
          <p:cNvSpPr/>
          <p:nvPr/>
        </p:nvSpPr>
        <p:spPr>
          <a:xfrm>
            <a:off x="5645136" y="5341570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1" name="Прямоугольник 260"/>
          <p:cNvSpPr/>
          <p:nvPr/>
        </p:nvSpPr>
        <p:spPr>
          <a:xfrm>
            <a:off x="6935845" y="5341570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168" name="Прямоугольник 167"/>
          <p:cNvSpPr/>
          <p:nvPr/>
        </p:nvSpPr>
        <p:spPr>
          <a:xfrm>
            <a:off x="8360219" y="5327949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36%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9" name="Прямоугольник 168"/>
          <p:cNvSpPr/>
          <p:nvPr/>
        </p:nvSpPr>
        <p:spPr>
          <a:xfrm>
            <a:off x="8360219" y="5543949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48%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" name="Прямоугольник 173"/>
          <p:cNvSpPr/>
          <p:nvPr/>
        </p:nvSpPr>
        <p:spPr>
          <a:xfrm>
            <a:off x="8360219" y="5759949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9%</a:t>
            </a:r>
            <a:endParaRPr lang="ru-RU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5" name="Прямоугольник 174"/>
          <p:cNvSpPr/>
          <p:nvPr/>
        </p:nvSpPr>
        <p:spPr>
          <a:xfrm>
            <a:off x="8360219" y="5975949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7%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2" name="Прямоугольник 261"/>
          <p:cNvSpPr/>
          <p:nvPr/>
        </p:nvSpPr>
        <p:spPr>
          <a:xfrm>
            <a:off x="8360219" y="6191949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32%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93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/>
          <p:cNvSpPr/>
          <p:nvPr/>
        </p:nvSpPr>
        <p:spPr>
          <a:xfrm>
            <a:off x="11487150" y="0"/>
            <a:ext cx="485775" cy="6286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Номер слайда 24"/>
          <p:cNvSpPr>
            <a:spLocks noGrp="1"/>
          </p:cNvSpPr>
          <p:nvPr>
            <p:ph type="sldNum" sz="quarter" idx="12"/>
          </p:nvPr>
        </p:nvSpPr>
        <p:spPr>
          <a:xfrm>
            <a:off x="11219076" y="131762"/>
            <a:ext cx="771525" cy="365125"/>
          </a:xfrm>
        </p:spPr>
        <p:txBody>
          <a:bodyPr/>
          <a:lstStyle/>
          <a:p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5" name="Рисунок 164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276"/>
          <a:stretch/>
        </p:blipFill>
        <p:spPr>
          <a:xfrm>
            <a:off x="311807" y="131762"/>
            <a:ext cx="572950" cy="496888"/>
          </a:xfrm>
          <a:prstGeom prst="rect">
            <a:avLst/>
          </a:prstGeom>
        </p:spPr>
      </p:pic>
      <p:sp>
        <p:nvSpPr>
          <p:cNvPr id="170" name="Прямоугольник 169"/>
          <p:cNvSpPr/>
          <p:nvPr/>
        </p:nvSpPr>
        <p:spPr>
          <a:xfrm>
            <a:off x="809417" y="122417"/>
            <a:ext cx="112589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 МЕДИЦИНСКИМИ ИНФОРМАЦИОННЫМИ СИСТЕМАМИ </a:t>
            </a:r>
          </a:p>
        </p:txBody>
      </p:sp>
      <p:cxnSp>
        <p:nvCxnSpPr>
          <p:cNvPr id="178" name="Прямая соединительная линия 177"/>
          <p:cNvCxnSpPr/>
          <p:nvPr/>
        </p:nvCxnSpPr>
        <p:spPr>
          <a:xfrm>
            <a:off x="884757" y="608304"/>
            <a:ext cx="7265487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81" name="Прямоугольник 176"/>
          <p:cNvSpPr>
            <a:spLocks/>
          </p:cNvSpPr>
          <p:nvPr/>
        </p:nvSpPr>
        <p:spPr bwMode="auto">
          <a:xfrm>
            <a:off x="2676751" y="1212741"/>
            <a:ext cx="139065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Регион</a:t>
            </a:r>
          </a:p>
        </p:txBody>
      </p:sp>
      <p:sp>
        <p:nvSpPr>
          <p:cNvPr id="70" name="Прямоугольник 69"/>
          <p:cNvSpPr/>
          <p:nvPr/>
        </p:nvSpPr>
        <p:spPr>
          <a:xfrm>
            <a:off x="4508117" y="1025358"/>
            <a:ext cx="29930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Город, районный центр</a:t>
            </a:r>
          </a:p>
        </p:txBody>
      </p:sp>
      <p:sp>
        <p:nvSpPr>
          <p:cNvPr id="72" name="Прямоугольник 71"/>
          <p:cNvSpPr/>
          <p:nvPr/>
        </p:nvSpPr>
        <p:spPr>
          <a:xfrm>
            <a:off x="4508117" y="1266561"/>
            <a:ext cx="133165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Кол-во </a:t>
            </a:r>
            <a:endParaRPr lang="en-US" sz="1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объектов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5292001" y="1373859"/>
            <a:ext cx="19488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Внедрены</a:t>
            </a:r>
            <a:endParaRPr lang="en-US" sz="1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МИС</a:t>
            </a:r>
            <a:endParaRPr lang="ru-RU" sz="1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074557" y="1504289"/>
            <a:ext cx="194885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</a:t>
            </a:r>
            <a:endParaRPr lang="ru-RU" sz="1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6" name="Прямоугольник 305"/>
          <p:cNvSpPr/>
          <p:nvPr/>
        </p:nvSpPr>
        <p:spPr>
          <a:xfrm>
            <a:off x="1779080" y="1827620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.Костанай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" name="Прямоугольник 306"/>
          <p:cNvSpPr/>
          <p:nvPr/>
        </p:nvSpPr>
        <p:spPr>
          <a:xfrm>
            <a:off x="1779080" y="2043620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.Рудный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" name="Прямоугольник 307"/>
          <p:cNvSpPr/>
          <p:nvPr/>
        </p:nvSpPr>
        <p:spPr>
          <a:xfrm>
            <a:off x="1779080" y="2259620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г.Лисаковск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9" name="Прямоугольник 308"/>
          <p:cNvSpPr/>
          <p:nvPr/>
        </p:nvSpPr>
        <p:spPr>
          <a:xfrm>
            <a:off x="1779080" y="2691620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Алтынсаринский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0" name="Прямоугольник 309"/>
          <p:cNvSpPr/>
          <p:nvPr/>
        </p:nvSpPr>
        <p:spPr>
          <a:xfrm>
            <a:off x="1782255" y="2488531"/>
            <a:ext cx="2916238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г.Аркалык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1" name="Прямоугольник 310"/>
          <p:cNvSpPr/>
          <p:nvPr/>
        </p:nvSpPr>
        <p:spPr>
          <a:xfrm>
            <a:off x="1779080" y="3123620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Аулиекольский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2" name="Прямоугольник 311"/>
          <p:cNvSpPr/>
          <p:nvPr/>
        </p:nvSpPr>
        <p:spPr>
          <a:xfrm>
            <a:off x="1779080" y="2907620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Амангельдинский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3" name="Прямоугольник 312"/>
          <p:cNvSpPr/>
          <p:nvPr/>
        </p:nvSpPr>
        <p:spPr>
          <a:xfrm>
            <a:off x="1779080" y="3555620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Джангельдинский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4" name="Прямоугольник 313"/>
          <p:cNvSpPr/>
          <p:nvPr/>
        </p:nvSpPr>
        <p:spPr>
          <a:xfrm>
            <a:off x="1779080" y="3771620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Житикаринский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5" name="Прямоугольник 314"/>
          <p:cNvSpPr/>
          <p:nvPr/>
        </p:nvSpPr>
        <p:spPr>
          <a:xfrm>
            <a:off x="1779080" y="3339620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Денисовский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6" name="Прямоугольник 315"/>
          <p:cNvSpPr/>
          <p:nvPr/>
        </p:nvSpPr>
        <p:spPr>
          <a:xfrm>
            <a:off x="1779080" y="3987620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Камыстинский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7" name="Прямоугольник 316"/>
          <p:cNvSpPr/>
          <p:nvPr/>
        </p:nvSpPr>
        <p:spPr>
          <a:xfrm>
            <a:off x="1779080" y="4203620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Карабалыкский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8" name="Прямоугольник 317"/>
          <p:cNvSpPr/>
          <p:nvPr/>
        </p:nvSpPr>
        <p:spPr>
          <a:xfrm>
            <a:off x="1779080" y="4419620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Карасуский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9" name="Прямоугольник 318"/>
          <p:cNvSpPr/>
          <p:nvPr/>
        </p:nvSpPr>
        <p:spPr>
          <a:xfrm>
            <a:off x="1779080" y="4635620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Костанайский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0" name="Прямоугольник 319"/>
          <p:cNvSpPr/>
          <p:nvPr/>
        </p:nvSpPr>
        <p:spPr>
          <a:xfrm>
            <a:off x="1782255" y="4848202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Мендыкаринский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1" name="Прямоугольник 320"/>
          <p:cNvSpPr/>
          <p:nvPr/>
        </p:nvSpPr>
        <p:spPr>
          <a:xfrm>
            <a:off x="1779080" y="5054777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Наурзумский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2" name="Прямоугольник 321"/>
          <p:cNvSpPr/>
          <p:nvPr/>
        </p:nvSpPr>
        <p:spPr>
          <a:xfrm>
            <a:off x="4815159" y="1827620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3" name="Прямоугольник 322"/>
          <p:cNvSpPr/>
          <p:nvPr/>
        </p:nvSpPr>
        <p:spPr>
          <a:xfrm>
            <a:off x="5799064" y="1825783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4" name="Прямоугольник 323"/>
          <p:cNvSpPr/>
          <p:nvPr/>
        </p:nvSpPr>
        <p:spPr>
          <a:xfrm>
            <a:off x="4815159" y="2043620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325" name="Прямоугольник 324"/>
          <p:cNvSpPr/>
          <p:nvPr/>
        </p:nvSpPr>
        <p:spPr>
          <a:xfrm>
            <a:off x="5799064" y="2034163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6" name="Прямоугольник 325"/>
          <p:cNvSpPr/>
          <p:nvPr/>
        </p:nvSpPr>
        <p:spPr>
          <a:xfrm>
            <a:off x="4815159" y="2259620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" name="Прямоугольник 326"/>
          <p:cNvSpPr/>
          <p:nvPr/>
        </p:nvSpPr>
        <p:spPr>
          <a:xfrm>
            <a:off x="5799064" y="2250163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4" name="Прямоугольник 353"/>
          <p:cNvSpPr/>
          <p:nvPr/>
        </p:nvSpPr>
        <p:spPr>
          <a:xfrm>
            <a:off x="1778146" y="6112092"/>
            <a:ext cx="2916237" cy="180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Итого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Костанайской области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5" name="Прямоугольник 354"/>
          <p:cNvSpPr/>
          <p:nvPr/>
        </p:nvSpPr>
        <p:spPr>
          <a:xfrm>
            <a:off x="4816748" y="6110988"/>
            <a:ext cx="782637" cy="180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51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6" name="Прямоугольник 355"/>
          <p:cNvSpPr/>
          <p:nvPr/>
        </p:nvSpPr>
        <p:spPr>
          <a:xfrm>
            <a:off x="5800653" y="6109151"/>
            <a:ext cx="782638" cy="180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7" name="Прямоугольник 356"/>
          <p:cNvSpPr/>
          <p:nvPr/>
        </p:nvSpPr>
        <p:spPr>
          <a:xfrm>
            <a:off x="1782256" y="5283620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Сарыкольский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8" name="Прямоугольник 357"/>
          <p:cNvSpPr/>
          <p:nvPr/>
        </p:nvSpPr>
        <p:spPr>
          <a:xfrm>
            <a:off x="1778148" y="5500409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Тарановский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9" name="Прямоугольник 358"/>
          <p:cNvSpPr/>
          <p:nvPr/>
        </p:nvSpPr>
        <p:spPr>
          <a:xfrm>
            <a:off x="1778144" y="5710313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Узункольский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0" name="Прямоугольник 359"/>
          <p:cNvSpPr/>
          <p:nvPr/>
        </p:nvSpPr>
        <p:spPr>
          <a:xfrm>
            <a:off x="1778145" y="5905498"/>
            <a:ext cx="29162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Федоровский район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9" name="Прямоугольник 368"/>
          <p:cNvSpPr/>
          <p:nvPr/>
        </p:nvSpPr>
        <p:spPr>
          <a:xfrm>
            <a:off x="4815158" y="2492926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0" name="Прямоугольник 369"/>
          <p:cNvSpPr/>
          <p:nvPr/>
        </p:nvSpPr>
        <p:spPr>
          <a:xfrm>
            <a:off x="5799063" y="2482242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1" name="Прямоугольник 370"/>
          <p:cNvSpPr/>
          <p:nvPr/>
        </p:nvSpPr>
        <p:spPr>
          <a:xfrm>
            <a:off x="4815157" y="2691620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2" name="Прямоугольник 371"/>
          <p:cNvSpPr/>
          <p:nvPr/>
        </p:nvSpPr>
        <p:spPr>
          <a:xfrm>
            <a:off x="5799062" y="2689783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3" name="Прямоугольник 372"/>
          <p:cNvSpPr/>
          <p:nvPr/>
        </p:nvSpPr>
        <p:spPr>
          <a:xfrm>
            <a:off x="4816748" y="2905140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4" name="Прямоугольник 373"/>
          <p:cNvSpPr/>
          <p:nvPr/>
        </p:nvSpPr>
        <p:spPr>
          <a:xfrm>
            <a:off x="5800653" y="2894456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5" name="Прямоугольник 374"/>
          <p:cNvSpPr/>
          <p:nvPr/>
        </p:nvSpPr>
        <p:spPr>
          <a:xfrm>
            <a:off x="4816751" y="3108808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6" name="Прямоугольник 375"/>
          <p:cNvSpPr/>
          <p:nvPr/>
        </p:nvSpPr>
        <p:spPr>
          <a:xfrm>
            <a:off x="5800656" y="3106971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7" name="Прямоугольник 376"/>
          <p:cNvSpPr/>
          <p:nvPr/>
        </p:nvSpPr>
        <p:spPr>
          <a:xfrm>
            <a:off x="4815158" y="3330135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8" name="Прямоугольник 377"/>
          <p:cNvSpPr/>
          <p:nvPr/>
        </p:nvSpPr>
        <p:spPr>
          <a:xfrm>
            <a:off x="5799063" y="3319451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9" name="Прямоугольник 378"/>
          <p:cNvSpPr/>
          <p:nvPr/>
        </p:nvSpPr>
        <p:spPr>
          <a:xfrm>
            <a:off x="4815157" y="3552874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0" name="Прямоугольник 379"/>
          <p:cNvSpPr/>
          <p:nvPr/>
        </p:nvSpPr>
        <p:spPr>
          <a:xfrm>
            <a:off x="5799062" y="3551037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1" name="Прямоугольник 380"/>
          <p:cNvSpPr/>
          <p:nvPr/>
        </p:nvSpPr>
        <p:spPr>
          <a:xfrm>
            <a:off x="4816751" y="3777871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2" name="Прямоугольник 381"/>
          <p:cNvSpPr/>
          <p:nvPr/>
        </p:nvSpPr>
        <p:spPr>
          <a:xfrm>
            <a:off x="5800656" y="3767187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3" name="Прямоугольник 382"/>
          <p:cNvSpPr/>
          <p:nvPr/>
        </p:nvSpPr>
        <p:spPr>
          <a:xfrm>
            <a:off x="4813563" y="3989705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4" name="Прямоугольник 383"/>
          <p:cNvSpPr/>
          <p:nvPr/>
        </p:nvSpPr>
        <p:spPr>
          <a:xfrm>
            <a:off x="5797468" y="3987868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5" name="Прямоугольник 384"/>
          <p:cNvSpPr/>
          <p:nvPr/>
        </p:nvSpPr>
        <p:spPr>
          <a:xfrm>
            <a:off x="4815154" y="4203225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6" name="Прямоугольник 385"/>
          <p:cNvSpPr/>
          <p:nvPr/>
        </p:nvSpPr>
        <p:spPr>
          <a:xfrm>
            <a:off x="5799059" y="4192541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7" name="Прямоугольник 386"/>
          <p:cNvSpPr/>
          <p:nvPr/>
        </p:nvSpPr>
        <p:spPr>
          <a:xfrm>
            <a:off x="4815157" y="4406893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8" name="Прямоугольник 387"/>
          <p:cNvSpPr/>
          <p:nvPr/>
        </p:nvSpPr>
        <p:spPr>
          <a:xfrm>
            <a:off x="5799062" y="4405056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9" name="Прямоугольник 388"/>
          <p:cNvSpPr/>
          <p:nvPr/>
        </p:nvSpPr>
        <p:spPr>
          <a:xfrm>
            <a:off x="4813564" y="4614794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0" name="Прямоугольник 389"/>
          <p:cNvSpPr/>
          <p:nvPr/>
        </p:nvSpPr>
        <p:spPr>
          <a:xfrm>
            <a:off x="5797469" y="4604110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1" name="Прямоугольник 390"/>
          <p:cNvSpPr/>
          <p:nvPr/>
        </p:nvSpPr>
        <p:spPr>
          <a:xfrm>
            <a:off x="4813563" y="4837533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2" name="Прямоугольник 391"/>
          <p:cNvSpPr/>
          <p:nvPr/>
        </p:nvSpPr>
        <p:spPr>
          <a:xfrm>
            <a:off x="5797468" y="4835696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3" name="Прямоугольник 392"/>
          <p:cNvSpPr/>
          <p:nvPr/>
        </p:nvSpPr>
        <p:spPr>
          <a:xfrm>
            <a:off x="4815157" y="5062530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4" name="Прямоугольник 393"/>
          <p:cNvSpPr/>
          <p:nvPr/>
        </p:nvSpPr>
        <p:spPr>
          <a:xfrm>
            <a:off x="5799062" y="5051846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7" name="Прямоугольник 406"/>
          <p:cNvSpPr/>
          <p:nvPr/>
        </p:nvSpPr>
        <p:spPr>
          <a:xfrm>
            <a:off x="4815157" y="5268410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8" name="Прямоугольник 407"/>
          <p:cNvSpPr/>
          <p:nvPr/>
        </p:nvSpPr>
        <p:spPr>
          <a:xfrm>
            <a:off x="5799062" y="5266573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" name="Прямоугольник 408"/>
          <p:cNvSpPr/>
          <p:nvPr/>
        </p:nvSpPr>
        <p:spPr>
          <a:xfrm>
            <a:off x="4816747" y="5470858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" name="Прямоугольник 409"/>
          <p:cNvSpPr/>
          <p:nvPr/>
        </p:nvSpPr>
        <p:spPr>
          <a:xfrm>
            <a:off x="5800652" y="5460174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1" name="Прямоугольник 410"/>
          <p:cNvSpPr/>
          <p:nvPr/>
        </p:nvSpPr>
        <p:spPr>
          <a:xfrm>
            <a:off x="4816746" y="5693597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2" name="Прямоугольник 411"/>
          <p:cNvSpPr/>
          <p:nvPr/>
        </p:nvSpPr>
        <p:spPr>
          <a:xfrm>
            <a:off x="5800651" y="5691760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3" name="Прямоугольник 412"/>
          <p:cNvSpPr/>
          <p:nvPr/>
        </p:nvSpPr>
        <p:spPr>
          <a:xfrm>
            <a:off x="4818340" y="5918594"/>
            <a:ext cx="782637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4" name="Прямоугольник 413"/>
          <p:cNvSpPr/>
          <p:nvPr/>
        </p:nvSpPr>
        <p:spPr>
          <a:xfrm>
            <a:off x="5802245" y="5907910"/>
            <a:ext cx="782638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5" name="Прямоугольник 414"/>
          <p:cNvSpPr/>
          <p:nvPr/>
        </p:nvSpPr>
        <p:spPr>
          <a:xfrm>
            <a:off x="6734005" y="1826101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70%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6" name="Прямоугольник 415"/>
          <p:cNvSpPr/>
          <p:nvPr/>
        </p:nvSpPr>
        <p:spPr>
          <a:xfrm>
            <a:off x="6734005" y="2045133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71%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7" name="Прямоугольник 416"/>
          <p:cNvSpPr/>
          <p:nvPr/>
        </p:nvSpPr>
        <p:spPr>
          <a:xfrm>
            <a:off x="6734005" y="2261133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418" name="Прямоугольник 417"/>
          <p:cNvSpPr/>
          <p:nvPr/>
        </p:nvSpPr>
        <p:spPr>
          <a:xfrm>
            <a:off x="6734005" y="2477133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419" name="Прямоугольник 418"/>
          <p:cNvSpPr/>
          <p:nvPr/>
        </p:nvSpPr>
        <p:spPr>
          <a:xfrm>
            <a:off x="6734005" y="2693133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0" name="Прямоугольник 419"/>
          <p:cNvSpPr/>
          <p:nvPr/>
        </p:nvSpPr>
        <p:spPr>
          <a:xfrm>
            <a:off x="6734005" y="2909133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1" name="Прямоугольник 420"/>
          <p:cNvSpPr/>
          <p:nvPr/>
        </p:nvSpPr>
        <p:spPr>
          <a:xfrm>
            <a:off x="6734005" y="3125133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2" name="Прямоугольник 421"/>
          <p:cNvSpPr/>
          <p:nvPr/>
        </p:nvSpPr>
        <p:spPr>
          <a:xfrm>
            <a:off x="6734005" y="3341133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3" name="Прямоугольник 422"/>
          <p:cNvSpPr/>
          <p:nvPr/>
        </p:nvSpPr>
        <p:spPr>
          <a:xfrm>
            <a:off x="6734005" y="3557133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424" name="Прямоугольник 423"/>
          <p:cNvSpPr/>
          <p:nvPr/>
        </p:nvSpPr>
        <p:spPr>
          <a:xfrm>
            <a:off x="6734005" y="3773133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5" name="Прямоугольник 424"/>
          <p:cNvSpPr/>
          <p:nvPr/>
        </p:nvSpPr>
        <p:spPr>
          <a:xfrm>
            <a:off x="6734005" y="3989133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426" name="Прямоугольник 425"/>
          <p:cNvSpPr/>
          <p:nvPr/>
        </p:nvSpPr>
        <p:spPr>
          <a:xfrm>
            <a:off x="6734005" y="4205133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7" name="Прямоугольник 426"/>
          <p:cNvSpPr/>
          <p:nvPr/>
        </p:nvSpPr>
        <p:spPr>
          <a:xfrm>
            <a:off x="6734005" y="4421133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8" name="Прямоугольник 427"/>
          <p:cNvSpPr/>
          <p:nvPr/>
        </p:nvSpPr>
        <p:spPr>
          <a:xfrm>
            <a:off x="6734005" y="4637133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endParaRPr lang="ru-RU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9" name="Прямоугольник 428"/>
          <p:cNvSpPr/>
          <p:nvPr/>
        </p:nvSpPr>
        <p:spPr>
          <a:xfrm>
            <a:off x="6734005" y="4853133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0%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" name="Прямоугольник 429"/>
          <p:cNvSpPr/>
          <p:nvPr/>
        </p:nvSpPr>
        <p:spPr>
          <a:xfrm>
            <a:off x="6734005" y="5069133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1" name="Прямоугольник 430"/>
          <p:cNvSpPr/>
          <p:nvPr/>
        </p:nvSpPr>
        <p:spPr>
          <a:xfrm>
            <a:off x="6734003" y="5277226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2" name="Прямоугольник 431"/>
          <p:cNvSpPr/>
          <p:nvPr/>
        </p:nvSpPr>
        <p:spPr>
          <a:xfrm>
            <a:off x="6734003" y="5493226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3" name="Прямоугольник 432"/>
          <p:cNvSpPr/>
          <p:nvPr/>
        </p:nvSpPr>
        <p:spPr>
          <a:xfrm>
            <a:off x="6734003" y="5709226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endParaRPr lang="ru-RU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4" name="Прямоугольник 433"/>
          <p:cNvSpPr/>
          <p:nvPr/>
        </p:nvSpPr>
        <p:spPr>
          <a:xfrm>
            <a:off x="6734003" y="5925226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5" name="Прямоугольник 434"/>
          <p:cNvSpPr/>
          <p:nvPr/>
        </p:nvSpPr>
        <p:spPr>
          <a:xfrm>
            <a:off x="6734003" y="6141226"/>
            <a:ext cx="652839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88%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64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Прямоугольник 43"/>
          <p:cNvSpPr/>
          <p:nvPr/>
        </p:nvSpPr>
        <p:spPr>
          <a:xfrm>
            <a:off x="11487150" y="0"/>
            <a:ext cx="485775" cy="6286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9462" name="Номер слайда 24"/>
          <p:cNvSpPr>
            <a:spLocks noGrp="1"/>
          </p:cNvSpPr>
          <p:nvPr>
            <p:ph type="sldNum" sz="quarter" idx="12"/>
          </p:nvPr>
        </p:nvSpPr>
        <p:spPr bwMode="auto">
          <a:xfrm>
            <a:off x="11400629" y="61913"/>
            <a:ext cx="595312" cy="4889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ru-RU" alt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3" name="Прямоугольник 45"/>
          <p:cNvSpPr>
            <a:spLocks noChangeArrowheads="1"/>
          </p:cNvSpPr>
          <p:nvPr/>
        </p:nvSpPr>
        <p:spPr bwMode="auto">
          <a:xfrm>
            <a:off x="950319" y="78691"/>
            <a:ext cx="103997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НОРМАТИВНОЕ РЕГУЛИРОВАНИЕ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884757" y="608304"/>
            <a:ext cx="7265487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242941" y="1035974"/>
            <a:ext cx="467589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ОПРЕДЕЛЕНИЕ БАЗОВЫХ ТЕРМИНОВ:</a:t>
            </a:r>
          </a:p>
          <a:p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Электронное здравоохранение</a:t>
            </a:r>
          </a:p>
          <a:p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Электронный паспорт здоровья</a:t>
            </a:r>
          </a:p>
          <a:p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Телемедицинские технологии</a:t>
            </a:r>
          </a:p>
        </p:txBody>
      </p:sp>
      <p:pic>
        <p:nvPicPr>
          <p:cNvPr id="38" name="Рисунок 37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276"/>
          <a:stretch/>
        </p:blipFill>
        <p:spPr>
          <a:xfrm>
            <a:off x="80976" y="56899"/>
            <a:ext cx="818745" cy="710051"/>
          </a:xfrm>
          <a:prstGeom prst="rect">
            <a:avLst/>
          </a:prstGeom>
        </p:spPr>
      </p:pic>
      <p:sp>
        <p:nvSpPr>
          <p:cNvPr id="40" name="Дуга 39"/>
          <p:cNvSpPr/>
          <p:nvPr/>
        </p:nvSpPr>
        <p:spPr>
          <a:xfrm>
            <a:off x="10599894" y="5066545"/>
            <a:ext cx="903536" cy="903539"/>
          </a:xfrm>
          <a:prstGeom prst="arc">
            <a:avLst>
              <a:gd name="adj1" fmla="val 5400000"/>
              <a:gd name="adj2" fmla="val 10819893"/>
            </a:avLst>
          </a:prstGeom>
          <a:ln w="19050">
            <a:solidFill>
              <a:srgbClr val="ACAC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2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10941168" y="5407825"/>
            <a:ext cx="220988" cy="220987"/>
          </a:xfrm>
          <a:prstGeom prst="ellipse">
            <a:avLst/>
          </a:prstGeom>
          <a:solidFill>
            <a:srgbClr val="7E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2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10848348" y="5299953"/>
            <a:ext cx="436722" cy="436722"/>
          </a:xfrm>
          <a:prstGeom prst="ellipse">
            <a:avLst/>
          </a:prstGeom>
          <a:noFill/>
          <a:ln w="19050">
            <a:solidFill>
              <a:srgbClr val="7EC3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2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10702695" y="5169351"/>
            <a:ext cx="697934" cy="697934"/>
          </a:xfrm>
          <a:prstGeom prst="ellipse">
            <a:avLst/>
          </a:prstGeom>
          <a:noFill/>
          <a:ln w="19050">
            <a:solidFill>
              <a:srgbClr val="A6A6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2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11051660" y="5867283"/>
            <a:ext cx="0" cy="889165"/>
          </a:xfrm>
          <a:prstGeom prst="line">
            <a:avLst/>
          </a:prstGeom>
          <a:ln w="19050">
            <a:solidFill>
              <a:srgbClr val="7EC3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Овал 45"/>
          <p:cNvSpPr/>
          <p:nvPr/>
        </p:nvSpPr>
        <p:spPr>
          <a:xfrm>
            <a:off x="10956765" y="6718270"/>
            <a:ext cx="168786" cy="168786"/>
          </a:xfrm>
          <a:prstGeom prst="ellipse">
            <a:avLst/>
          </a:prstGeom>
          <a:solidFill>
            <a:srgbClr val="7E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2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593647" y="5117659"/>
            <a:ext cx="2036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конца 2018 г.</a:t>
            </a:r>
          </a:p>
        </p:txBody>
      </p:sp>
      <p:cxnSp>
        <p:nvCxnSpPr>
          <p:cNvPr id="49" name="Прямая соединительная линия 48"/>
          <p:cNvCxnSpPr>
            <a:endCxn id="41" idx="6"/>
          </p:cNvCxnSpPr>
          <p:nvPr/>
        </p:nvCxnSpPr>
        <p:spPr>
          <a:xfrm flipV="1">
            <a:off x="144463" y="5518319"/>
            <a:ext cx="11017693" cy="27802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18"/>
          <p:cNvSpPr>
            <a:spLocks/>
          </p:cNvSpPr>
          <p:nvPr/>
        </p:nvSpPr>
        <p:spPr bwMode="auto">
          <a:xfrm>
            <a:off x="516360" y="6021198"/>
            <a:ext cx="101464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Новый Кодекс «О здоровье народа и системе здравоохранения»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144463" y="2663972"/>
            <a:ext cx="11725839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РЕГУЛИРОВАНИЕ :</a:t>
            </a:r>
          </a:p>
          <a:p>
            <a:pPr marL="285750" indent="-285750">
              <a:buFontTx/>
              <a:buChar char="-"/>
            </a:pP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 хранения электронных данных</a:t>
            </a:r>
          </a:p>
          <a:p>
            <a:pPr marL="285750" indent="-285750">
              <a:buFontTx/>
              <a:buChar char="-"/>
            </a:pP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Записи телемедицинских консультации</a:t>
            </a:r>
          </a:p>
          <a:p>
            <a:pPr marL="285750" indent="-285750">
              <a:buFontTx/>
              <a:buChar char="-"/>
            </a:pP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Ответственность медицинского персонала за качество и достоверность цифровых данных</a:t>
            </a:r>
          </a:p>
          <a:p>
            <a:pPr marL="285750" indent="-285750">
              <a:buFontTx/>
              <a:buChar char="-"/>
            </a:pP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Презумпции согласия пациентов на ведение медицинской документации в электронном виде</a:t>
            </a:r>
          </a:p>
          <a:p>
            <a:pPr marL="285750" indent="-285750">
              <a:buFontTx/>
              <a:buChar char="-"/>
            </a:pP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Легитимность дистанционного оказания медицинских услуг</a:t>
            </a:r>
          </a:p>
          <a:p>
            <a:pPr marL="285750" indent="-285750">
              <a:buFontTx/>
              <a:buChar char="-"/>
            </a:pP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Компетенции </a:t>
            </a: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органов управления и организаций здравоохранения</a:t>
            </a:r>
          </a:p>
          <a:p>
            <a:pPr marL="285750" indent="-285750">
              <a:buFontTx/>
              <a:buChar char="-"/>
            </a:pP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Определение принципов доступа  к электронным данным</a:t>
            </a:r>
          </a:p>
          <a:p>
            <a:pPr marL="285750" indent="-285750">
              <a:buFontTx/>
              <a:buChar char="-"/>
            </a:pP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 торговля мед. изделиями и лекарствами</a:t>
            </a:r>
          </a:p>
        </p:txBody>
      </p:sp>
    </p:spTree>
    <p:extLst>
      <p:ext uri="{BB962C8B-B14F-4D97-AF65-F5344CB8AC3E}">
        <p14:creationId xmlns:p14="http://schemas.microsoft.com/office/powerpoint/2010/main" val="299619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трелка вправо 2"/>
          <p:cNvSpPr/>
          <p:nvPr/>
        </p:nvSpPr>
        <p:spPr>
          <a:xfrm rot="20320284">
            <a:off x="1969161" y="2697724"/>
            <a:ext cx="8308934" cy="1984480"/>
          </a:xfrm>
          <a:prstGeom prst="rightArrow">
            <a:avLst>
              <a:gd name="adj1" fmla="val 34798"/>
              <a:gd name="adj2" fmla="val 85579"/>
            </a:avLst>
          </a:prstGeom>
          <a:solidFill>
            <a:schemeClr val="accent1"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Прямоугольник 109"/>
          <p:cNvSpPr/>
          <p:nvPr/>
        </p:nvSpPr>
        <p:spPr>
          <a:xfrm>
            <a:off x="809417" y="122417"/>
            <a:ext cx="103996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СРОКИ ЦИФРОВИЗАЦИИ ЭКОСИСТЕМЫ ЗДОРОВЬЯ</a:t>
            </a:r>
          </a:p>
        </p:txBody>
      </p:sp>
      <p:cxnSp>
        <p:nvCxnSpPr>
          <p:cNvPr id="111" name="Прямая соединительная линия 110"/>
          <p:cNvCxnSpPr/>
          <p:nvPr/>
        </p:nvCxnSpPr>
        <p:spPr>
          <a:xfrm>
            <a:off x="884757" y="608304"/>
            <a:ext cx="9329177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2" name="Прямоугольник 121"/>
          <p:cNvSpPr/>
          <p:nvPr/>
        </p:nvSpPr>
        <p:spPr>
          <a:xfrm>
            <a:off x="11487150" y="0"/>
            <a:ext cx="485775" cy="6286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Номер слайда 24"/>
          <p:cNvSpPr>
            <a:spLocks noGrp="1"/>
          </p:cNvSpPr>
          <p:nvPr>
            <p:ph type="sldNum" sz="quarter" idx="12"/>
          </p:nvPr>
        </p:nvSpPr>
        <p:spPr>
          <a:xfrm>
            <a:off x="11347435" y="131762"/>
            <a:ext cx="635015" cy="365125"/>
          </a:xfrm>
        </p:spPr>
        <p:txBody>
          <a:bodyPr/>
          <a:lstStyle/>
          <a:p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24782" y="4847107"/>
            <a:ext cx="14921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</a:rPr>
              <a:t>2018 г.</a:t>
            </a:r>
            <a:endParaRPr lang="ru-RU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803135" y="4008677"/>
            <a:ext cx="14921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accent1"/>
                </a:solidFill>
              </a:rPr>
              <a:t>2019 г.</a:t>
            </a:r>
            <a:endParaRPr lang="ru-RU" sz="3600" b="1" dirty="0">
              <a:solidFill>
                <a:schemeClr val="accent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750155" y="3301294"/>
            <a:ext cx="14921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2020 г.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8242369" y="2062067"/>
            <a:ext cx="14921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accent1"/>
                </a:solidFill>
              </a:rPr>
              <a:t>2021 г.</a:t>
            </a:r>
            <a:endParaRPr lang="ru-RU" sz="3600" b="1" dirty="0">
              <a:solidFill>
                <a:schemeClr val="accent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0" y="5470579"/>
            <a:ext cx="66338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Обеспечение компьютерами и интернетом</a:t>
            </a:r>
          </a:p>
          <a:p>
            <a:pPr algn="just"/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Полная интеграция всех систем</a:t>
            </a:r>
          </a:p>
          <a:p>
            <a:pPr algn="just"/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Отказ от бумаги </a:t>
            </a:r>
          </a:p>
          <a:p>
            <a:pPr algn="just"/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Запуск электронного паспорта здоровья </a:t>
            </a:r>
          </a:p>
          <a:p>
            <a:pPr algn="just"/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Пилотное внедрение  искусственного интеллекта (онкологический профиль)</a:t>
            </a:r>
          </a:p>
          <a:p>
            <a:pPr algn="just"/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Пилот по сбору данных от носимых устройств </a:t>
            </a:r>
            <a:endParaRPr lang="ru-RU" sz="14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90981" y="2708398"/>
            <a:ext cx="451909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Онлайн мониторинг состояния здоровья пациента – Анализ накопленных данных  на основе искусственного интеллекта</a:t>
            </a:r>
          </a:p>
          <a:p>
            <a:pPr algn="just"/>
            <a:r>
              <a:rPr lang="ru-RU" sz="1400" dirty="0" smtClean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Удалённая диагностика пациентов</a:t>
            </a:r>
            <a:endParaRPr lang="en-US" sz="1400" dirty="0" smtClean="0">
              <a:solidFill>
                <a:srgbClr val="5B9BD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ru-RU" sz="1400" dirty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1400" dirty="0" smtClean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аркировка и </a:t>
            </a:r>
            <a:r>
              <a:rPr lang="ru-RU" sz="1400" dirty="0" err="1" smtClean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прослеживаемость</a:t>
            </a:r>
            <a:r>
              <a:rPr lang="ru-RU" sz="1400" dirty="0" smtClean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лекарственных </a:t>
            </a:r>
            <a:r>
              <a:rPr lang="ru-RU" sz="1400" dirty="0" smtClean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 (</a:t>
            </a:r>
            <a:r>
              <a:rPr lang="en-US" sz="1400" dirty="0" err="1" smtClean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blockchain</a:t>
            </a:r>
            <a:r>
              <a:rPr lang="ru-RU" sz="1400" dirty="0" smtClean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endParaRPr lang="ru-RU" sz="1400" dirty="0">
              <a:solidFill>
                <a:srgbClr val="5B9BD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5827442" y="3970061"/>
            <a:ext cx="606020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Внедрение удалённого контроля состоянием </a:t>
            </a:r>
          </a:p>
          <a:p>
            <a:r>
              <a:rPr lang="ru-RU" sz="1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Персонализированная медицина (</a:t>
            </a:r>
            <a:r>
              <a:rPr lang="ru-RU" sz="14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геномика</a:t>
            </a:r>
            <a:r>
              <a:rPr lang="ru-RU" sz="1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sz="1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Интеграция системы искусственного интеллекта с ЭПЗ (автоматическая система анализа и выявление закономерностей с возможными заболеваниями)</a:t>
            </a:r>
            <a:endParaRPr lang="ru-RU" sz="1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4698124" y="747172"/>
            <a:ext cx="727480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ru-RU" sz="1400" dirty="0" smtClean="0">
                <a:solidFill>
                  <a:srgbClr val="239C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Машинное обучение </a:t>
            </a:r>
            <a:r>
              <a:rPr lang="ru-RU" sz="1400" dirty="0">
                <a:solidFill>
                  <a:srgbClr val="239C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400" dirty="0" smtClean="0">
                <a:solidFill>
                  <a:srgbClr val="239C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239C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400" dirty="0" smtClean="0">
                <a:solidFill>
                  <a:srgbClr val="239C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скусственный  </a:t>
            </a:r>
            <a:r>
              <a:rPr lang="ru-RU" sz="1400" dirty="0">
                <a:solidFill>
                  <a:srgbClr val="239C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400" dirty="0" smtClean="0">
                <a:solidFill>
                  <a:srgbClr val="239C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нтеллект </a:t>
            </a:r>
            <a:r>
              <a:rPr lang="ru-RU" sz="1400" dirty="0">
                <a:solidFill>
                  <a:srgbClr val="239C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1400" dirty="0" smtClean="0">
                <a:solidFill>
                  <a:srgbClr val="239C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процессах </a:t>
            </a:r>
            <a:r>
              <a:rPr lang="ru-RU" sz="1400" dirty="0">
                <a:solidFill>
                  <a:srgbClr val="239C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1400" dirty="0" smtClean="0">
                <a:solidFill>
                  <a:srgbClr val="239C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казания </a:t>
            </a:r>
            <a:r>
              <a:rPr lang="ru-RU" sz="1400" dirty="0">
                <a:solidFill>
                  <a:srgbClr val="239C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1400" dirty="0" smtClean="0">
                <a:solidFill>
                  <a:srgbClr val="239C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едицинской </a:t>
            </a:r>
            <a:r>
              <a:rPr lang="ru-RU" sz="1400" dirty="0">
                <a:solidFill>
                  <a:srgbClr val="239C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1400" dirty="0" smtClean="0">
                <a:solidFill>
                  <a:srgbClr val="239C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омощи (а</a:t>
            </a:r>
            <a:r>
              <a:rPr lang="ru-RU" sz="1400" dirty="0" smtClean="0">
                <a:solidFill>
                  <a:srgbClr val="28A5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нализ расход препаратов, планирование и оптимизация ГОБМП И ОСМС) </a:t>
            </a:r>
          </a:p>
          <a:p>
            <a:pPr marL="171450" indent="-171450">
              <a:buFontTx/>
              <a:buChar char="-"/>
            </a:pPr>
            <a:r>
              <a:rPr lang="ru-RU" sz="1400" dirty="0">
                <a:solidFill>
                  <a:srgbClr val="239C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1400" dirty="0" smtClean="0">
                <a:solidFill>
                  <a:srgbClr val="239C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рогнозирование заболеваемости</a:t>
            </a:r>
          </a:p>
          <a:p>
            <a:pPr marL="171450" indent="-171450">
              <a:buFontTx/>
              <a:buChar char="-"/>
            </a:pPr>
            <a:r>
              <a:rPr lang="ru-RU" sz="1400" dirty="0">
                <a:solidFill>
                  <a:srgbClr val="239C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400" dirty="0" smtClean="0">
                <a:solidFill>
                  <a:srgbClr val="239C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спользование технологии </a:t>
            </a:r>
            <a:r>
              <a:rPr lang="en-US" sz="1400" dirty="0" smtClean="0">
                <a:solidFill>
                  <a:srgbClr val="239C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BLOCKCHAIN</a:t>
            </a:r>
            <a:r>
              <a:rPr lang="ru-RU" sz="1400" dirty="0" smtClean="0">
                <a:solidFill>
                  <a:srgbClr val="239C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хранения клинических данных </a:t>
            </a:r>
            <a:endParaRPr lang="ru-RU" sz="1400" dirty="0">
              <a:solidFill>
                <a:srgbClr val="239CC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11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/>
          <p:cNvSpPr/>
          <p:nvPr/>
        </p:nvSpPr>
        <p:spPr>
          <a:xfrm>
            <a:off x="11487150" y="0"/>
            <a:ext cx="485775" cy="6286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0485" name="Номер слайда 24"/>
          <p:cNvSpPr>
            <a:spLocks noGrp="1"/>
          </p:cNvSpPr>
          <p:nvPr>
            <p:ph type="sldNum" sz="quarter" idx="12"/>
          </p:nvPr>
        </p:nvSpPr>
        <p:spPr bwMode="auto">
          <a:xfrm>
            <a:off x="11361738" y="115888"/>
            <a:ext cx="619125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ru-RU" alt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90" name="Прямоугольник 35"/>
          <p:cNvSpPr>
            <a:spLocks noChangeArrowheads="1"/>
          </p:cNvSpPr>
          <p:nvPr/>
        </p:nvSpPr>
        <p:spPr bwMode="auto">
          <a:xfrm>
            <a:off x="881521" y="126414"/>
            <a:ext cx="10248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ОЖИДАЕМЫЙ ЭФФЕКТ</a:t>
            </a:r>
          </a:p>
        </p:txBody>
      </p:sp>
      <p:sp>
        <p:nvSpPr>
          <p:cNvPr id="37" name="Freeform 96"/>
          <p:cNvSpPr/>
          <p:nvPr/>
        </p:nvSpPr>
        <p:spPr>
          <a:xfrm rot="1569762">
            <a:off x="216359" y="-56149"/>
            <a:ext cx="541337" cy="798513"/>
          </a:xfrm>
          <a:custGeom>
            <a:avLst/>
            <a:gdLst>
              <a:gd name="connsiteX0" fmla="*/ 79806 w 379137"/>
              <a:gd name="connsiteY0" fmla="*/ 423277 h 543316"/>
              <a:gd name="connsiteX1" fmla="*/ 159278 w 379137"/>
              <a:gd name="connsiteY1" fmla="*/ 461179 h 543316"/>
              <a:gd name="connsiteX2" fmla="*/ 77361 w 379137"/>
              <a:gd name="connsiteY2" fmla="*/ 543316 h 543316"/>
              <a:gd name="connsiteX3" fmla="*/ 79806 w 379137"/>
              <a:gd name="connsiteY3" fmla="*/ 423277 h 543316"/>
              <a:gd name="connsiteX4" fmla="*/ 273620 w 379137"/>
              <a:gd name="connsiteY4" fmla="*/ 64819 h 543316"/>
              <a:gd name="connsiteX5" fmla="*/ 241274 w 379137"/>
              <a:gd name="connsiteY5" fmla="*/ 121752 h 543316"/>
              <a:gd name="connsiteX6" fmla="*/ 298206 w 379137"/>
              <a:gd name="connsiteY6" fmla="*/ 154098 h 543316"/>
              <a:gd name="connsiteX7" fmla="*/ 330552 w 379137"/>
              <a:gd name="connsiteY7" fmla="*/ 97166 h 543316"/>
              <a:gd name="connsiteX8" fmla="*/ 273620 w 379137"/>
              <a:gd name="connsiteY8" fmla="*/ 64819 h 543316"/>
              <a:gd name="connsiteX9" fmla="*/ 296609 w 379137"/>
              <a:gd name="connsiteY9" fmla="*/ 2439 h 543316"/>
              <a:gd name="connsiteX10" fmla="*/ 340687 w 379137"/>
              <a:gd name="connsiteY10" fmla="*/ 5763 h 543316"/>
              <a:gd name="connsiteX11" fmla="*/ 339085 w 379137"/>
              <a:gd name="connsiteY11" fmla="*/ 243588 h 543316"/>
              <a:gd name="connsiteX12" fmla="*/ 302650 w 379137"/>
              <a:gd name="connsiteY12" fmla="*/ 324871 h 543316"/>
              <a:gd name="connsiteX13" fmla="*/ 286907 w 379137"/>
              <a:gd name="connsiteY13" fmla="*/ 358052 h 543316"/>
              <a:gd name="connsiteX14" fmla="*/ 316677 w 379137"/>
              <a:gd name="connsiteY14" fmla="*/ 376226 h 543316"/>
              <a:gd name="connsiteX15" fmla="*/ 190466 w 379137"/>
              <a:gd name="connsiteY15" fmla="*/ 520705 h 543316"/>
              <a:gd name="connsiteX16" fmla="*/ 158591 w 379137"/>
              <a:gd name="connsiteY16" fmla="*/ 393906 h 543316"/>
              <a:gd name="connsiteX17" fmla="*/ 149587 w 379137"/>
              <a:gd name="connsiteY17" fmla="*/ 387301 h 543316"/>
              <a:gd name="connsiteX18" fmla="*/ 134047 w 379137"/>
              <a:gd name="connsiteY18" fmla="*/ 379395 h 543316"/>
              <a:gd name="connsiteX19" fmla="*/ 0 w 379137"/>
              <a:gd name="connsiteY19" fmla="*/ 416823 h 543316"/>
              <a:gd name="connsiteX20" fmla="*/ 61549 w 379137"/>
              <a:gd name="connsiteY20" fmla="*/ 247998 h 543316"/>
              <a:gd name="connsiteX21" fmla="*/ 93810 w 379137"/>
              <a:gd name="connsiteY21" fmla="*/ 262500 h 543316"/>
              <a:gd name="connsiteX22" fmla="*/ 95001 w 379137"/>
              <a:gd name="connsiteY22" fmla="*/ 258933 h 543316"/>
              <a:gd name="connsiteX23" fmla="*/ 151189 w 379137"/>
              <a:gd name="connsiteY23" fmla="*/ 149477 h 543316"/>
              <a:gd name="connsiteX24" fmla="*/ 296609 w 379137"/>
              <a:gd name="connsiteY24" fmla="*/ 2439 h 543316"/>
              <a:gd name="connsiteX0" fmla="*/ 79806 w 379137"/>
              <a:gd name="connsiteY0" fmla="*/ 423277 h 543316"/>
              <a:gd name="connsiteX1" fmla="*/ 159278 w 379137"/>
              <a:gd name="connsiteY1" fmla="*/ 461179 h 543316"/>
              <a:gd name="connsiteX2" fmla="*/ 77361 w 379137"/>
              <a:gd name="connsiteY2" fmla="*/ 543316 h 543316"/>
              <a:gd name="connsiteX3" fmla="*/ 79806 w 379137"/>
              <a:gd name="connsiteY3" fmla="*/ 423277 h 543316"/>
              <a:gd name="connsiteX4" fmla="*/ 273620 w 379137"/>
              <a:gd name="connsiteY4" fmla="*/ 64819 h 543316"/>
              <a:gd name="connsiteX5" fmla="*/ 241274 w 379137"/>
              <a:gd name="connsiteY5" fmla="*/ 121752 h 543316"/>
              <a:gd name="connsiteX6" fmla="*/ 298206 w 379137"/>
              <a:gd name="connsiteY6" fmla="*/ 154098 h 543316"/>
              <a:gd name="connsiteX7" fmla="*/ 330552 w 379137"/>
              <a:gd name="connsiteY7" fmla="*/ 97166 h 543316"/>
              <a:gd name="connsiteX8" fmla="*/ 273620 w 379137"/>
              <a:gd name="connsiteY8" fmla="*/ 64819 h 543316"/>
              <a:gd name="connsiteX9" fmla="*/ 296609 w 379137"/>
              <a:gd name="connsiteY9" fmla="*/ 2439 h 543316"/>
              <a:gd name="connsiteX10" fmla="*/ 340687 w 379137"/>
              <a:gd name="connsiteY10" fmla="*/ 5763 h 543316"/>
              <a:gd name="connsiteX11" fmla="*/ 339085 w 379137"/>
              <a:gd name="connsiteY11" fmla="*/ 243588 h 543316"/>
              <a:gd name="connsiteX12" fmla="*/ 302650 w 379137"/>
              <a:gd name="connsiteY12" fmla="*/ 324871 h 543316"/>
              <a:gd name="connsiteX13" fmla="*/ 286907 w 379137"/>
              <a:gd name="connsiteY13" fmla="*/ 358052 h 543316"/>
              <a:gd name="connsiteX14" fmla="*/ 316677 w 379137"/>
              <a:gd name="connsiteY14" fmla="*/ 376226 h 543316"/>
              <a:gd name="connsiteX15" fmla="*/ 190466 w 379137"/>
              <a:gd name="connsiteY15" fmla="*/ 520705 h 543316"/>
              <a:gd name="connsiteX16" fmla="*/ 158591 w 379137"/>
              <a:gd name="connsiteY16" fmla="*/ 393906 h 543316"/>
              <a:gd name="connsiteX17" fmla="*/ 149587 w 379137"/>
              <a:gd name="connsiteY17" fmla="*/ 387301 h 543316"/>
              <a:gd name="connsiteX18" fmla="*/ 134047 w 379137"/>
              <a:gd name="connsiteY18" fmla="*/ 379395 h 543316"/>
              <a:gd name="connsiteX19" fmla="*/ 0 w 379137"/>
              <a:gd name="connsiteY19" fmla="*/ 416823 h 543316"/>
              <a:gd name="connsiteX20" fmla="*/ 61549 w 379137"/>
              <a:gd name="connsiteY20" fmla="*/ 247998 h 543316"/>
              <a:gd name="connsiteX21" fmla="*/ 93810 w 379137"/>
              <a:gd name="connsiteY21" fmla="*/ 262500 h 543316"/>
              <a:gd name="connsiteX22" fmla="*/ 87375 w 379137"/>
              <a:gd name="connsiteY22" fmla="*/ 261609 h 543316"/>
              <a:gd name="connsiteX23" fmla="*/ 151189 w 379137"/>
              <a:gd name="connsiteY23" fmla="*/ 149477 h 543316"/>
              <a:gd name="connsiteX24" fmla="*/ 296609 w 379137"/>
              <a:gd name="connsiteY24" fmla="*/ 2439 h 543316"/>
              <a:gd name="connsiteX0" fmla="*/ 79806 w 379137"/>
              <a:gd name="connsiteY0" fmla="*/ 423277 h 543316"/>
              <a:gd name="connsiteX1" fmla="*/ 159278 w 379137"/>
              <a:gd name="connsiteY1" fmla="*/ 461179 h 543316"/>
              <a:gd name="connsiteX2" fmla="*/ 77361 w 379137"/>
              <a:gd name="connsiteY2" fmla="*/ 543316 h 543316"/>
              <a:gd name="connsiteX3" fmla="*/ 79806 w 379137"/>
              <a:gd name="connsiteY3" fmla="*/ 423277 h 543316"/>
              <a:gd name="connsiteX4" fmla="*/ 273620 w 379137"/>
              <a:gd name="connsiteY4" fmla="*/ 64819 h 543316"/>
              <a:gd name="connsiteX5" fmla="*/ 241274 w 379137"/>
              <a:gd name="connsiteY5" fmla="*/ 121752 h 543316"/>
              <a:gd name="connsiteX6" fmla="*/ 298206 w 379137"/>
              <a:gd name="connsiteY6" fmla="*/ 154098 h 543316"/>
              <a:gd name="connsiteX7" fmla="*/ 330552 w 379137"/>
              <a:gd name="connsiteY7" fmla="*/ 97166 h 543316"/>
              <a:gd name="connsiteX8" fmla="*/ 273620 w 379137"/>
              <a:gd name="connsiteY8" fmla="*/ 64819 h 543316"/>
              <a:gd name="connsiteX9" fmla="*/ 296609 w 379137"/>
              <a:gd name="connsiteY9" fmla="*/ 2439 h 543316"/>
              <a:gd name="connsiteX10" fmla="*/ 340687 w 379137"/>
              <a:gd name="connsiteY10" fmla="*/ 5763 h 543316"/>
              <a:gd name="connsiteX11" fmla="*/ 339085 w 379137"/>
              <a:gd name="connsiteY11" fmla="*/ 243588 h 543316"/>
              <a:gd name="connsiteX12" fmla="*/ 302650 w 379137"/>
              <a:gd name="connsiteY12" fmla="*/ 324871 h 543316"/>
              <a:gd name="connsiteX13" fmla="*/ 286907 w 379137"/>
              <a:gd name="connsiteY13" fmla="*/ 358052 h 543316"/>
              <a:gd name="connsiteX14" fmla="*/ 316677 w 379137"/>
              <a:gd name="connsiteY14" fmla="*/ 376226 h 543316"/>
              <a:gd name="connsiteX15" fmla="*/ 190466 w 379137"/>
              <a:gd name="connsiteY15" fmla="*/ 520705 h 543316"/>
              <a:gd name="connsiteX16" fmla="*/ 158591 w 379137"/>
              <a:gd name="connsiteY16" fmla="*/ 393906 h 543316"/>
              <a:gd name="connsiteX17" fmla="*/ 149587 w 379137"/>
              <a:gd name="connsiteY17" fmla="*/ 387301 h 543316"/>
              <a:gd name="connsiteX18" fmla="*/ 134047 w 379137"/>
              <a:gd name="connsiteY18" fmla="*/ 379395 h 543316"/>
              <a:gd name="connsiteX19" fmla="*/ 0 w 379137"/>
              <a:gd name="connsiteY19" fmla="*/ 416823 h 543316"/>
              <a:gd name="connsiteX20" fmla="*/ 61549 w 379137"/>
              <a:gd name="connsiteY20" fmla="*/ 247998 h 543316"/>
              <a:gd name="connsiteX21" fmla="*/ 93810 w 379137"/>
              <a:gd name="connsiteY21" fmla="*/ 262500 h 543316"/>
              <a:gd name="connsiteX22" fmla="*/ 151189 w 379137"/>
              <a:gd name="connsiteY22" fmla="*/ 149477 h 543316"/>
              <a:gd name="connsiteX23" fmla="*/ 296609 w 379137"/>
              <a:gd name="connsiteY23" fmla="*/ 2439 h 543316"/>
              <a:gd name="connsiteX0" fmla="*/ 79806 w 379137"/>
              <a:gd name="connsiteY0" fmla="*/ 423277 h 543316"/>
              <a:gd name="connsiteX1" fmla="*/ 159278 w 379137"/>
              <a:gd name="connsiteY1" fmla="*/ 461179 h 543316"/>
              <a:gd name="connsiteX2" fmla="*/ 77361 w 379137"/>
              <a:gd name="connsiteY2" fmla="*/ 543316 h 543316"/>
              <a:gd name="connsiteX3" fmla="*/ 79806 w 379137"/>
              <a:gd name="connsiteY3" fmla="*/ 423277 h 543316"/>
              <a:gd name="connsiteX4" fmla="*/ 273620 w 379137"/>
              <a:gd name="connsiteY4" fmla="*/ 64819 h 543316"/>
              <a:gd name="connsiteX5" fmla="*/ 241274 w 379137"/>
              <a:gd name="connsiteY5" fmla="*/ 121752 h 543316"/>
              <a:gd name="connsiteX6" fmla="*/ 298206 w 379137"/>
              <a:gd name="connsiteY6" fmla="*/ 154098 h 543316"/>
              <a:gd name="connsiteX7" fmla="*/ 330552 w 379137"/>
              <a:gd name="connsiteY7" fmla="*/ 97166 h 543316"/>
              <a:gd name="connsiteX8" fmla="*/ 273620 w 379137"/>
              <a:gd name="connsiteY8" fmla="*/ 64819 h 543316"/>
              <a:gd name="connsiteX9" fmla="*/ 296609 w 379137"/>
              <a:gd name="connsiteY9" fmla="*/ 2439 h 543316"/>
              <a:gd name="connsiteX10" fmla="*/ 340687 w 379137"/>
              <a:gd name="connsiteY10" fmla="*/ 5763 h 543316"/>
              <a:gd name="connsiteX11" fmla="*/ 339085 w 379137"/>
              <a:gd name="connsiteY11" fmla="*/ 243588 h 543316"/>
              <a:gd name="connsiteX12" fmla="*/ 302650 w 379137"/>
              <a:gd name="connsiteY12" fmla="*/ 324871 h 543316"/>
              <a:gd name="connsiteX13" fmla="*/ 286907 w 379137"/>
              <a:gd name="connsiteY13" fmla="*/ 358052 h 543316"/>
              <a:gd name="connsiteX14" fmla="*/ 316677 w 379137"/>
              <a:gd name="connsiteY14" fmla="*/ 376226 h 543316"/>
              <a:gd name="connsiteX15" fmla="*/ 190466 w 379137"/>
              <a:gd name="connsiteY15" fmla="*/ 520705 h 543316"/>
              <a:gd name="connsiteX16" fmla="*/ 158591 w 379137"/>
              <a:gd name="connsiteY16" fmla="*/ 393906 h 543316"/>
              <a:gd name="connsiteX17" fmla="*/ 149587 w 379137"/>
              <a:gd name="connsiteY17" fmla="*/ 387301 h 543316"/>
              <a:gd name="connsiteX18" fmla="*/ 134047 w 379137"/>
              <a:gd name="connsiteY18" fmla="*/ 379395 h 543316"/>
              <a:gd name="connsiteX19" fmla="*/ 0 w 379137"/>
              <a:gd name="connsiteY19" fmla="*/ 416823 h 543316"/>
              <a:gd name="connsiteX20" fmla="*/ 61549 w 379137"/>
              <a:gd name="connsiteY20" fmla="*/ 247998 h 543316"/>
              <a:gd name="connsiteX21" fmla="*/ 82749 w 379137"/>
              <a:gd name="connsiteY21" fmla="*/ 263526 h 543316"/>
              <a:gd name="connsiteX22" fmla="*/ 151189 w 379137"/>
              <a:gd name="connsiteY22" fmla="*/ 149477 h 543316"/>
              <a:gd name="connsiteX23" fmla="*/ 296609 w 379137"/>
              <a:gd name="connsiteY23" fmla="*/ 2439 h 543316"/>
              <a:gd name="connsiteX0" fmla="*/ 79806 w 379137"/>
              <a:gd name="connsiteY0" fmla="*/ 423277 h 543316"/>
              <a:gd name="connsiteX1" fmla="*/ 159278 w 379137"/>
              <a:gd name="connsiteY1" fmla="*/ 461179 h 543316"/>
              <a:gd name="connsiteX2" fmla="*/ 77361 w 379137"/>
              <a:gd name="connsiteY2" fmla="*/ 543316 h 543316"/>
              <a:gd name="connsiteX3" fmla="*/ 79806 w 379137"/>
              <a:gd name="connsiteY3" fmla="*/ 423277 h 543316"/>
              <a:gd name="connsiteX4" fmla="*/ 273620 w 379137"/>
              <a:gd name="connsiteY4" fmla="*/ 64819 h 543316"/>
              <a:gd name="connsiteX5" fmla="*/ 241274 w 379137"/>
              <a:gd name="connsiteY5" fmla="*/ 121752 h 543316"/>
              <a:gd name="connsiteX6" fmla="*/ 298206 w 379137"/>
              <a:gd name="connsiteY6" fmla="*/ 154098 h 543316"/>
              <a:gd name="connsiteX7" fmla="*/ 330552 w 379137"/>
              <a:gd name="connsiteY7" fmla="*/ 97166 h 543316"/>
              <a:gd name="connsiteX8" fmla="*/ 273620 w 379137"/>
              <a:gd name="connsiteY8" fmla="*/ 64819 h 543316"/>
              <a:gd name="connsiteX9" fmla="*/ 296609 w 379137"/>
              <a:gd name="connsiteY9" fmla="*/ 2439 h 543316"/>
              <a:gd name="connsiteX10" fmla="*/ 340687 w 379137"/>
              <a:gd name="connsiteY10" fmla="*/ 5763 h 543316"/>
              <a:gd name="connsiteX11" fmla="*/ 339085 w 379137"/>
              <a:gd name="connsiteY11" fmla="*/ 243588 h 543316"/>
              <a:gd name="connsiteX12" fmla="*/ 302650 w 379137"/>
              <a:gd name="connsiteY12" fmla="*/ 324871 h 543316"/>
              <a:gd name="connsiteX13" fmla="*/ 298101 w 379137"/>
              <a:gd name="connsiteY13" fmla="*/ 365545 h 543316"/>
              <a:gd name="connsiteX14" fmla="*/ 316677 w 379137"/>
              <a:gd name="connsiteY14" fmla="*/ 376226 h 543316"/>
              <a:gd name="connsiteX15" fmla="*/ 190466 w 379137"/>
              <a:gd name="connsiteY15" fmla="*/ 520705 h 543316"/>
              <a:gd name="connsiteX16" fmla="*/ 158591 w 379137"/>
              <a:gd name="connsiteY16" fmla="*/ 393906 h 543316"/>
              <a:gd name="connsiteX17" fmla="*/ 149587 w 379137"/>
              <a:gd name="connsiteY17" fmla="*/ 387301 h 543316"/>
              <a:gd name="connsiteX18" fmla="*/ 134047 w 379137"/>
              <a:gd name="connsiteY18" fmla="*/ 379395 h 543316"/>
              <a:gd name="connsiteX19" fmla="*/ 0 w 379137"/>
              <a:gd name="connsiteY19" fmla="*/ 416823 h 543316"/>
              <a:gd name="connsiteX20" fmla="*/ 61549 w 379137"/>
              <a:gd name="connsiteY20" fmla="*/ 247998 h 543316"/>
              <a:gd name="connsiteX21" fmla="*/ 82749 w 379137"/>
              <a:gd name="connsiteY21" fmla="*/ 263526 h 543316"/>
              <a:gd name="connsiteX22" fmla="*/ 151189 w 379137"/>
              <a:gd name="connsiteY22" fmla="*/ 149477 h 543316"/>
              <a:gd name="connsiteX23" fmla="*/ 296609 w 379137"/>
              <a:gd name="connsiteY23" fmla="*/ 2439 h 543316"/>
              <a:gd name="connsiteX0" fmla="*/ 79806 w 379137"/>
              <a:gd name="connsiteY0" fmla="*/ 423277 h 543316"/>
              <a:gd name="connsiteX1" fmla="*/ 159278 w 379137"/>
              <a:gd name="connsiteY1" fmla="*/ 461179 h 543316"/>
              <a:gd name="connsiteX2" fmla="*/ 77361 w 379137"/>
              <a:gd name="connsiteY2" fmla="*/ 543316 h 543316"/>
              <a:gd name="connsiteX3" fmla="*/ 79806 w 379137"/>
              <a:gd name="connsiteY3" fmla="*/ 423277 h 543316"/>
              <a:gd name="connsiteX4" fmla="*/ 273620 w 379137"/>
              <a:gd name="connsiteY4" fmla="*/ 64819 h 543316"/>
              <a:gd name="connsiteX5" fmla="*/ 241274 w 379137"/>
              <a:gd name="connsiteY5" fmla="*/ 121752 h 543316"/>
              <a:gd name="connsiteX6" fmla="*/ 298206 w 379137"/>
              <a:gd name="connsiteY6" fmla="*/ 154098 h 543316"/>
              <a:gd name="connsiteX7" fmla="*/ 330552 w 379137"/>
              <a:gd name="connsiteY7" fmla="*/ 97166 h 543316"/>
              <a:gd name="connsiteX8" fmla="*/ 273620 w 379137"/>
              <a:gd name="connsiteY8" fmla="*/ 64819 h 543316"/>
              <a:gd name="connsiteX9" fmla="*/ 296609 w 379137"/>
              <a:gd name="connsiteY9" fmla="*/ 2439 h 543316"/>
              <a:gd name="connsiteX10" fmla="*/ 340687 w 379137"/>
              <a:gd name="connsiteY10" fmla="*/ 5763 h 543316"/>
              <a:gd name="connsiteX11" fmla="*/ 339085 w 379137"/>
              <a:gd name="connsiteY11" fmla="*/ 243588 h 543316"/>
              <a:gd name="connsiteX12" fmla="*/ 302650 w 379137"/>
              <a:gd name="connsiteY12" fmla="*/ 324871 h 543316"/>
              <a:gd name="connsiteX13" fmla="*/ 298101 w 379137"/>
              <a:gd name="connsiteY13" fmla="*/ 365545 h 543316"/>
              <a:gd name="connsiteX14" fmla="*/ 316677 w 379137"/>
              <a:gd name="connsiteY14" fmla="*/ 376226 h 543316"/>
              <a:gd name="connsiteX15" fmla="*/ 190466 w 379137"/>
              <a:gd name="connsiteY15" fmla="*/ 520705 h 543316"/>
              <a:gd name="connsiteX16" fmla="*/ 158591 w 379137"/>
              <a:gd name="connsiteY16" fmla="*/ 393906 h 543316"/>
              <a:gd name="connsiteX17" fmla="*/ 149587 w 379137"/>
              <a:gd name="connsiteY17" fmla="*/ 387301 h 543316"/>
              <a:gd name="connsiteX18" fmla="*/ 134047 w 379137"/>
              <a:gd name="connsiteY18" fmla="*/ 379395 h 543316"/>
              <a:gd name="connsiteX19" fmla="*/ 0 w 379137"/>
              <a:gd name="connsiteY19" fmla="*/ 416823 h 543316"/>
              <a:gd name="connsiteX20" fmla="*/ 61549 w 379137"/>
              <a:gd name="connsiteY20" fmla="*/ 247998 h 543316"/>
              <a:gd name="connsiteX21" fmla="*/ 82749 w 379137"/>
              <a:gd name="connsiteY21" fmla="*/ 263526 h 543316"/>
              <a:gd name="connsiteX22" fmla="*/ 151189 w 379137"/>
              <a:gd name="connsiteY22" fmla="*/ 149477 h 543316"/>
              <a:gd name="connsiteX23" fmla="*/ 296609 w 379137"/>
              <a:gd name="connsiteY23" fmla="*/ 2439 h 543316"/>
              <a:gd name="connsiteX0" fmla="*/ 79806 w 379137"/>
              <a:gd name="connsiteY0" fmla="*/ 423277 h 543316"/>
              <a:gd name="connsiteX1" fmla="*/ 159278 w 379137"/>
              <a:gd name="connsiteY1" fmla="*/ 461179 h 543316"/>
              <a:gd name="connsiteX2" fmla="*/ 77361 w 379137"/>
              <a:gd name="connsiteY2" fmla="*/ 543316 h 543316"/>
              <a:gd name="connsiteX3" fmla="*/ 79806 w 379137"/>
              <a:gd name="connsiteY3" fmla="*/ 423277 h 543316"/>
              <a:gd name="connsiteX4" fmla="*/ 273620 w 379137"/>
              <a:gd name="connsiteY4" fmla="*/ 64819 h 543316"/>
              <a:gd name="connsiteX5" fmla="*/ 241274 w 379137"/>
              <a:gd name="connsiteY5" fmla="*/ 121752 h 543316"/>
              <a:gd name="connsiteX6" fmla="*/ 298206 w 379137"/>
              <a:gd name="connsiteY6" fmla="*/ 154098 h 543316"/>
              <a:gd name="connsiteX7" fmla="*/ 330552 w 379137"/>
              <a:gd name="connsiteY7" fmla="*/ 97166 h 543316"/>
              <a:gd name="connsiteX8" fmla="*/ 273620 w 379137"/>
              <a:gd name="connsiteY8" fmla="*/ 64819 h 543316"/>
              <a:gd name="connsiteX9" fmla="*/ 296609 w 379137"/>
              <a:gd name="connsiteY9" fmla="*/ 2439 h 543316"/>
              <a:gd name="connsiteX10" fmla="*/ 340687 w 379137"/>
              <a:gd name="connsiteY10" fmla="*/ 5763 h 543316"/>
              <a:gd name="connsiteX11" fmla="*/ 339085 w 379137"/>
              <a:gd name="connsiteY11" fmla="*/ 243588 h 543316"/>
              <a:gd name="connsiteX12" fmla="*/ 302650 w 379137"/>
              <a:gd name="connsiteY12" fmla="*/ 324871 h 543316"/>
              <a:gd name="connsiteX13" fmla="*/ 298101 w 379137"/>
              <a:gd name="connsiteY13" fmla="*/ 365545 h 543316"/>
              <a:gd name="connsiteX14" fmla="*/ 316677 w 379137"/>
              <a:gd name="connsiteY14" fmla="*/ 376226 h 543316"/>
              <a:gd name="connsiteX15" fmla="*/ 190466 w 379137"/>
              <a:gd name="connsiteY15" fmla="*/ 520705 h 543316"/>
              <a:gd name="connsiteX16" fmla="*/ 158591 w 379137"/>
              <a:gd name="connsiteY16" fmla="*/ 393906 h 543316"/>
              <a:gd name="connsiteX17" fmla="*/ 149587 w 379137"/>
              <a:gd name="connsiteY17" fmla="*/ 387301 h 543316"/>
              <a:gd name="connsiteX18" fmla="*/ 134047 w 379137"/>
              <a:gd name="connsiteY18" fmla="*/ 379395 h 543316"/>
              <a:gd name="connsiteX19" fmla="*/ 0 w 379137"/>
              <a:gd name="connsiteY19" fmla="*/ 416823 h 543316"/>
              <a:gd name="connsiteX20" fmla="*/ 61549 w 379137"/>
              <a:gd name="connsiteY20" fmla="*/ 247998 h 543316"/>
              <a:gd name="connsiteX21" fmla="*/ 82749 w 379137"/>
              <a:gd name="connsiteY21" fmla="*/ 263526 h 543316"/>
              <a:gd name="connsiteX22" fmla="*/ 151189 w 379137"/>
              <a:gd name="connsiteY22" fmla="*/ 149477 h 543316"/>
              <a:gd name="connsiteX23" fmla="*/ 296609 w 379137"/>
              <a:gd name="connsiteY23" fmla="*/ 2439 h 543316"/>
              <a:gd name="connsiteX0" fmla="*/ 79806 w 376365"/>
              <a:gd name="connsiteY0" fmla="*/ 423277 h 543316"/>
              <a:gd name="connsiteX1" fmla="*/ 159278 w 376365"/>
              <a:gd name="connsiteY1" fmla="*/ 461179 h 543316"/>
              <a:gd name="connsiteX2" fmla="*/ 77361 w 376365"/>
              <a:gd name="connsiteY2" fmla="*/ 543316 h 543316"/>
              <a:gd name="connsiteX3" fmla="*/ 79806 w 376365"/>
              <a:gd name="connsiteY3" fmla="*/ 423277 h 543316"/>
              <a:gd name="connsiteX4" fmla="*/ 273620 w 376365"/>
              <a:gd name="connsiteY4" fmla="*/ 64819 h 543316"/>
              <a:gd name="connsiteX5" fmla="*/ 241274 w 376365"/>
              <a:gd name="connsiteY5" fmla="*/ 121752 h 543316"/>
              <a:gd name="connsiteX6" fmla="*/ 298206 w 376365"/>
              <a:gd name="connsiteY6" fmla="*/ 154098 h 543316"/>
              <a:gd name="connsiteX7" fmla="*/ 330552 w 376365"/>
              <a:gd name="connsiteY7" fmla="*/ 97166 h 543316"/>
              <a:gd name="connsiteX8" fmla="*/ 273620 w 376365"/>
              <a:gd name="connsiteY8" fmla="*/ 64819 h 543316"/>
              <a:gd name="connsiteX9" fmla="*/ 296609 w 376365"/>
              <a:gd name="connsiteY9" fmla="*/ 2439 h 543316"/>
              <a:gd name="connsiteX10" fmla="*/ 340687 w 376365"/>
              <a:gd name="connsiteY10" fmla="*/ 5763 h 543316"/>
              <a:gd name="connsiteX11" fmla="*/ 339085 w 376365"/>
              <a:gd name="connsiteY11" fmla="*/ 243588 h 543316"/>
              <a:gd name="connsiteX12" fmla="*/ 302650 w 376365"/>
              <a:gd name="connsiteY12" fmla="*/ 324871 h 543316"/>
              <a:gd name="connsiteX13" fmla="*/ 298101 w 376365"/>
              <a:gd name="connsiteY13" fmla="*/ 365545 h 543316"/>
              <a:gd name="connsiteX14" fmla="*/ 316677 w 376365"/>
              <a:gd name="connsiteY14" fmla="*/ 376226 h 543316"/>
              <a:gd name="connsiteX15" fmla="*/ 190466 w 376365"/>
              <a:gd name="connsiteY15" fmla="*/ 520705 h 543316"/>
              <a:gd name="connsiteX16" fmla="*/ 158591 w 376365"/>
              <a:gd name="connsiteY16" fmla="*/ 393906 h 543316"/>
              <a:gd name="connsiteX17" fmla="*/ 149587 w 376365"/>
              <a:gd name="connsiteY17" fmla="*/ 387301 h 543316"/>
              <a:gd name="connsiteX18" fmla="*/ 134047 w 376365"/>
              <a:gd name="connsiteY18" fmla="*/ 379395 h 543316"/>
              <a:gd name="connsiteX19" fmla="*/ 0 w 376365"/>
              <a:gd name="connsiteY19" fmla="*/ 416823 h 543316"/>
              <a:gd name="connsiteX20" fmla="*/ 61549 w 376365"/>
              <a:gd name="connsiteY20" fmla="*/ 247998 h 543316"/>
              <a:gd name="connsiteX21" fmla="*/ 82749 w 376365"/>
              <a:gd name="connsiteY21" fmla="*/ 263526 h 543316"/>
              <a:gd name="connsiteX22" fmla="*/ 151189 w 376365"/>
              <a:gd name="connsiteY22" fmla="*/ 149477 h 543316"/>
              <a:gd name="connsiteX23" fmla="*/ 296609 w 376365"/>
              <a:gd name="connsiteY23" fmla="*/ 2439 h 543316"/>
              <a:gd name="connsiteX0" fmla="*/ 79806 w 364949"/>
              <a:gd name="connsiteY0" fmla="*/ 423277 h 543316"/>
              <a:gd name="connsiteX1" fmla="*/ 159278 w 364949"/>
              <a:gd name="connsiteY1" fmla="*/ 461179 h 543316"/>
              <a:gd name="connsiteX2" fmla="*/ 77361 w 364949"/>
              <a:gd name="connsiteY2" fmla="*/ 543316 h 543316"/>
              <a:gd name="connsiteX3" fmla="*/ 79806 w 364949"/>
              <a:gd name="connsiteY3" fmla="*/ 423277 h 543316"/>
              <a:gd name="connsiteX4" fmla="*/ 273620 w 364949"/>
              <a:gd name="connsiteY4" fmla="*/ 64819 h 543316"/>
              <a:gd name="connsiteX5" fmla="*/ 241274 w 364949"/>
              <a:gd name="connsiteY5" fmla="*/ 121752 h 543316"/>
              <a:gd name="connsiteX6" fmla="*/ 298206 w 364949"/>
              <a:gd name="connsiteY6" fmla="*/ 154098 h 543316"/>
              <a:gd name="connsiteX7" fmla="*/ 330552 w 364949"/>
              <a:gd name="connsiteY7" fmla="*/ 97166 h 543316"/>
              <a:gd name="connsiteX8" fmla="*/ 273620 w 364949"/>
              <a:gd name="connsiteY8" fmla="*/ 64819 h 543316"/>
              <a:gd name="connsiteX9" fmla="*/ 296609 w 364949"/>
              <a:gd name="connsiteY9" fmla="*/ 2439 h 543316"/>
              <a:gd name="connsiteX10" fmla="*/ 340687 w 364949"/>
              <a:gd name="connsiteY10" fmla="*/ 5763 h 543316"/>
              <a:gd name="connsiteX11" fmla="*/ 339085 w 364949"/>
              <a:gd name="connsiteY11" fmla="*/ 243588 h 543316"/>
              <a:gd name="connsiteX12" fmla="*/ 298101 w 364949"/>
              <a:gd name="connsiteY12" fmla="*/ 365545 h 543316"/>
              <a:gd name="connsiteX13" fmla="*/ 316677 w 364949"/>
              <a:gd name="connsiteY13" fmla="*/ 376226 h 543316"/>
              <a:gd name="connsiteX14" fmla="*/ 190466 w 364949"/>
              <a:gd name="connsiteY14" fmla="*/ 520705 h 543316"/>
              <a:gd name="connsiteX15" fmla="*/ 158591 w 364949"/>
              <a:gd name="connsiteY15" fmla="*/ 393906 h 543316"/>
              <a:gd name="connsiteX16" fmla="*/ 149587 w 364949"/>
              <a:gd name="connsiteY16" fmla="*/ 387301 h 543316"/>
              <a:gd name="connsiteX17" fmla="*/ 134047 w 364949"/>
              <a:gd name="connsiteY17" fmla="*/ 379395 h 543316"/>
              <a:gd name="connsiteX18" fmla="*/ 0 w 364949"/>
              <a:gd name="connsiteY18" fmla="*/ 416823 h 543316"/>
              <a:gd name="connsiteX19" fmla="*/ 61549 w 364949"/>
              <a:gd name="connsiteY19" fmla="*/ 247998 h 543316"/>
              <a:gd name="connsiteX20" fmla="*/ 82749 w 364949"/>
              <a:gd name="connsiteY20" fmla="*/ 263526 h 543316"/>
              <a:gd name="connsiteX21" fmla="*/ 151189 w 364949"/>
              <a:gd name="connsiteY21" fmla="*/ 149477 h 543316"/>
              <a:gd name="connsiteX22" fmla="*/ 296609 w 364949"/>
              <a:gd name="connsiteY22" fmla="*/ 2439 h 543316"/>
              <a:gd name="connsiteX0" fmla="*/ 79806 w 367731"/>
              <a:gd name="connsiteY0" fmla="*/ 423277 h 543316"/>
              <a:gd name="connsiteX1" fmla="*/ 159278 w 367731"/>
              <a:gd name="connsiteY1" fmla="*/ 461179 h 543316"/>
              <a:gd name="connsiteX2" fmla="*/ 77361 w 367731"/>
              <a:gd name="connsiteY2" fmla="*/ 543316 h 543316"/>
              <a:gd name="connsiteX3" fmla="*/ 79806 w 367731"/>
              <a:gd name="connsiteY3" fmla="*/ 423277 h 543316"/>
              <a:gd name="connsiteX4" fmla="*/ 273620 w 367731"/>
              <a:gd name="connsiteY4" fmla="*/ 64819 h 543316"/>
              <a:gd name="connsiteX5" fmla="*/ 241274 w 367731"/>
              <a:gd name="connsiteY5" fmla="*/ 121752 h 543316"/>
              <a:gd name="connsiteX6" fmla="*/ 298206 w 367731"/>
              <a:gd name="connsiteY6" fmla="*/ 154098 h 543316"/>
              <a:gd name="connsiteX7" fmla="*/ 330552 w 367731"/>
              <a:gd name="connsiteY7" fmla="*/ 97166 h 543316"/>
              <a:gd name="connsiteX8" fmla="*/ 273620 w 367731"/>
              <a:gd name="connsiteY8" fmla="*/ 64819 h 543316"/>
              <a:gd name="connsiteX9" fmla="*/ 296609 w 367731"/>
              <a:gd name="connsiteY9" fmla="*/ 2439 h 543316"/>
              <a:gd name="connsiteX10" fmla="*/ 340687 w 367731"/>
              <a:gd name="connsiteY10" fmla="*/ 5763 h 543316"/>
              <a:gd name="connsiteX11" fmla="*/ 339085 w 367731"/>
              <a:gd name="connsiteY11" fmla="*/ 243588 h 543316"/>
              <a:gd name="connsiteX12" fmla="*/ 298101 w 367731"/>
              <a:gd name="connsiteY12" fmla="*/ 365545 h 543316"/>
              <a:gd name="connsiteX13" fmla="*/ 316677 w 367731"/>
              <a:gd name="connsiteY13" fmla="*/ 376226 h 543316"/>
              <a:gd name="connsiteX14" fmla="*/ 190466 w 367731"/>
              <a:gd name="connsiteY14" fmla="*/ 520705 h 543316"/>
              <a:gd name="connsiteX15" fmla="*/ 158591 w 367731"/>
              <a:gd name="connsiteY15" fmla="*/ 393906 h 543316"/>
              <a:gd name="connsiteX16" fmla="*/ 149587 w 367731"/>
              <a:gd name="connsiteY16" fmla="*/ 387301 h 543316"/>
              <a:gd name="connsiteX17" fmla="*/ 134047 w 367731"/>
              <a:gd name="connsiteY17" fmla="*/ 379395 h 543316"/>
              <a:gd name="connsiteX18" fmla="*/ 0 w 367731"/>
              <a:gd name="connsiteY18" fmla="*/ 416823 h 543316"/>
              <a:gd name="connsiteX19" fmla="*/ 61549 w 367731"/>
              <a:gd name="connsiteY19" fmla="*/ 247998 h 543316"/>
              <a:gd name="connsiteX20" fmla="*/ 82749 w 367731"/>
              <a:gd name="connsiteY20" fmla="*/ 263526 h 543316"/>
              <a:gd name="connsiteX21" fmla="*/ 151189 w 367731"/>
              <a:gd name="connsiteY21" fmla="*/ 149477 h 543316"/>
              <a:gd name="connsiteX22" fmla="*/ 296609 w 367731"/>
              <a:gd name="connsiteY22" fmla="*/ 2439 h 543316"/>
              <a:gd name="connsiteX0" fmla="*/ 79806 w 367731"/>
              <a:gd name="connsiteY0" fmla="*/ 423277 h 543316"/>
              <a:gd name="connsiteX1" fmla="*/ 159278 w 367731"/>
              <a:gd name="connsiteY1" fmla="*/ 461179 h 543316"/>
              <a:gd name="connsiteX2" fmla="*/ 77361 w 367731"/>
              <a:gd name="connsiteY2" fmla="*/ 543316 h 543316"/>
              <a:gd name="connsiteX3" fmla="*/ 79806 w 367731"/>
              <a:gd name="connsiteY3" fmla="*/ 423277 h 543316"/>
              <a:gd name="connsiteX4" fmla="*/ 273620 w 367731"/>
              <a:gd name="connsiteY4" fmla="*/ 64819 h 543316"/>
              <a:gd name="connsiteX5" fmla="*/ 241274 w 367731"/>
              <a:gd name="connsiteY5" fmla="*/ 121752 h 543316"/>
              <a:gd name="connsiteX6" fmla="*/ 298206 w 367731"/>
              <a:gd name="connsiteY6" fmla="*/ 154098 h 543316"/>
              <a:gd name="connsiteX7" fmla="*/ 330552 w 367731"/>
              <a:gd name="connsiteY7" fmla="*/ 97166 h 543316"/>
              <a:gd name="connsiteX8" fmla="*/ 273620 w 367731"/>
              <a:gd name="connsiteY8" fmla="*/ 64819 h 543316"/>
              <a:gd name="connsiteX9" fmla="*/ 296609 w 367731"/>
              <a:gd name="connsiteY9" fmla="*/ 2439 h 543316"/>
              <a:gd name="connsiteX10" fmla="*/ 340687 w 367731"/>
              <a:gd name="connsiteY10" fmla="*/ 5763 h 543316"/>
              <a:gd name="connsiteX11" fmla="*/ 339085 w 367731"/>
              <a:gd name="connsiteY11" fmla="*/ 243588 h 543316"/>
              <a:gd name="connsiteX12" fmla="*/ 298101 w 367731"/>
              <a:gd name="connsiteY12" fmla="*/ 365545 h 543316"/>
              <a:gd name="connsiteX13" fmla="*/ 316677 w 367731"/>
              <a:gd name="connsiteY13" fmla="*/ 376226 h 543316"/>
              <a:gd name="connsiteX14" fmla="*/ 190466 w 367731"/>
              <a:gd name="connsiteY14" fmla="*/ 520705 h 543316"/>
              <a:gd name="connsiteX15" fmla="*/ 158591 w 367731"/>
              <a:gd name="connsiteY15" fmla="*/ 393906 h 543316"/>
              <a:gd name="connsiteX16" fmla="*/ 149587 w 367731"/>
              <a:gd name="connsiteY16" fmla="*/ 387301 h 543316"/>
              <a:gd name="connsiteX17" fmla="*/ 134047 w 367731"/>
              <a:gd name="connsiteY17" fmla="*/ 379395 h 543316"/>
              <a:gd name="connsiteX18" fmla="*/ 0 w 367731"/>
              <a:gd name="connsiteY18" fmla="*/ 416823 h 543316"/>
              <a:gd name="connsiteX19" fmla="*/ 61549 w 367731"/>
              <a:gd name="connsiteY19" fmla="*/ 247998 h 543316"/>
              <a:gd name="connsiteX20" fmla="*/ 82749 w 367731"/>
              <a:gd name="connsiteY20" fmla="*/ 263526 h 543316"/>
              <a:gd name="connsiteX21" fmla="*/ 151189 w 367731"/>
              <a:gd name="connsiteY21" fmla="*/ 149477 h 543316"/>
              <a:gd name="connsiteX22" fmla="*/ 296609 w 367731"/>
              <a:gd name="connsiteY22" fmla="*/ 2439 h 543316"/>
              <a:gd name="connsiteX0" fmla="*/ 79806 w 367731"/>
              <a:gd name="connsiteY0" fmla="*/ 423277 h 543316"/>
              <a:gd name="connsiteX1" fmla="*/ 159278 w 367731"/>
              <a:gd name="connsiteY1" fmla="*/ 461179 h 543316"/>
              <a:gd name="connsiteX2" fmla="*/ 77361 w 367731"/>
              <a:gd name="connsiteY2" fmla="*/ 543316 h 543316"/>
              <a:gd name="connsiteX3" fmla="*/ 79806 w 367731"/>
              <a:gd name="connsiteY3" fmla="*/ 423277 h 543316"/>
              <a:gd name="connsiteX4" fmla="*/ 273620 w 367731"/>
              <a:gd name="connsiteY4" fmla="*/ 64819 h 543316"/>
              <a:gd name="connsiteX5" fmla="*/ 241274 w 367731"/>
              <a:gd name="connsiteY5" fmla="*/ 121752 h 543316"/>
              <a:gd name="connsiteX6" fmla="*/ 298206 w 367731"/>
              <a:gd name="connsiteY6" fmla="*/ 154098 h 543316"/>
              <a:gd name="connsiteX7" fmla="*/ 330552 w 367731"/>
              <a:gd name="connsiteY7" fmla="*/ 97166 h 543316"/>
              <a:gd name="connsiteX8" fmla="*/ 273620 w 367731"/>
              <a:gd name="connsiteY8" fmla="*/ 64819 h 543316"/>
              <a:gd name="connsiteX9" fmla="*/ 296609 w 367731"/>
              <a:gd name="connsiteY9" fmla="*/ 2439 h 543316"/>
              <a:gd name="connsiteX10" fmla="*/ 340687 w 367731"/>
              <a:gd name="connsiteY10" fmla="*/ 5763 h 543316"/>
              <a:gd name="connsiteX11" fmla="*/ 339085 w 367731"/>
              <a:gd name="connsiteY11" fmla="*/ 243588 h 543316"/>
              <a:gd name="connsiteX12" fmla="*/ 298101 w 367731"/>
              <a:gd name="connsiteY12" fmla="*/ 365545 h 543316"/>
              <a:gd name="connsiteX13" fmla="*/ 316677 w 367731"/>
              <a:gd name="connsiteY13" fmla="*/ 376226 h 543316"/>
              <a:gd name="connsiteX14" fmla="*/ 190466 w 367731"/>
              <a:gd name="connsiteY14" fmla="*/ 520705 h 543316"/>
              <a:gd name="connsiteX15" fmla="*/ 158591 w 367731"/>
              <a:gd name="connsiteY15" fmla="*/ 393906 h 543316"/>
              <a:gd name="connsiteX16" fmla="*/ 149587 w 367731"/>
              <a:gd name="connsiteY16" fmla="*/ 387301 h 543316"/>
              <a:gd name="connsiteX17" fmla="*/ 134047 w 367731"/>
              <a:gd name="connsiteY17" fmla="*/ 379395 h 543316"/>
              <a:gd name="connsiteX18" fmla="*/ 0 w 367731"/>
              <a:gd name="connsiteY18" fmla="*/ 416823 h 543316"/>
              <a:gd name="connsiteX19" fmla="*/ 61549 w 367731"/>
              <a:gd name="connsiteY19" fmla="*/ 247998 h 543316"/>
              <a:gd name="connsiteX20" fmla="*/ 82749 w 367731"/>
              <a:gd name="connsiteY20" fmla="*/ 263526 h 543316"/>
              <a:gd name="connsiteX21" fmla="*/ 151189 w 367731"/>
              <a:gd name="connsiteY21" fmla="*/ 149477 h 543316"/>
              <a:gd name="connsiteX22" fmla="*/ 296609 w 367731"/>
              <a:gd name="connsiteY22" fmla="*/ 2439 h 543316"/>
              <a:gd name="connsiteX0" fmla="*/ 79806 w 367731"/>
              <a:gd name="connsiteY0" fmla="*/ 423277 h 543316"/>
              <a:gd name="connsiteX1" fmla="*/ 159278 w 367731"/>
              <a:gd name="connsiteY1" fmla="*/ 461179 h 543316"/>
              <a:gd name="connsiteX2" fmla="*/ 77361 w 367731"/>
              <a:gd name="connsiteY2" fmla="*/ 543316 h 543316"/>
              <a:gd name="connsiteX3" fmla="*/ 79806 w 367731"/>
              <a:gd name="connsiteY3" fmla="*/ 423277 h 543316"/>
              <a:gd name="connsiteX4" fmla="*/ 273620 w 367731"/>
              <a:gd name="connsiteY4" fmla="*/ 64819 h 543316"/>
              <a:gd name="connsiteX5" fmla="*/ 241274 w 367731"/>
              <a:gd name="connsiteY5" fmla="*/ 121752 h 543316"/>
              <a:gd name="connsiteX6" fmla="*/ 298206 w 367731"/>
              <a:gd name="connsiteY6" fmla="*/ 154098 h 543316"/>
              <a:gd name="connsiteX7" fmla="*/ 330552 w 367731"/>
              <a:gd name="connsiteY7" fmla="*/ 97166 h 543316"/>
              <a:gd name="connsiteX8" fmla="*/ 273620 w 367731"/>
              <a:gd name="connsiteY8" fmla="*/ 64819 h 543316"/>
              <a:gd name="connsiteX9" fmla="*/ 296609 w 367731"/>
              <a:gd name="connsiteY9" fmla="*/ 2439 h 543316"/>
              <a:gd name="connsiteX10" fmla="*/ 340687 w 367731"/>
              <a:gd name="connsiteY10" fmla="*/ 5763 h 543316"/>
              <a:gd name="connsiteX11" fmla="*/ 339085 w 367731"/>
              <a:gd name="connsiteY11" fmla="*/ 243588 h 543316"/>
              <a:gd name="connsiteX12" fmla="*/ 298101 w 367731"/>
              <a:gd name="connsiteY12" fmla="*/ 365545 h 543316"/>
              <a:gd name="connsiteX13" fmla="*/ 316677 w 367731"/>
              <a:gd name="connsiteY13" fmla="*/ 376226 h 543316"/>
              <a:gd name="connsiteX14" fmla="*/ 190466 w 367731"/>
              <a:gd name="connsiteY14" fmla="*/ 520705 h 543316"/>
              <a:gd name="connsiteX15" fmla="*/ 158591 w 367731"/>
              <a:gd name="connsiteY15" fmla="*/ 393906 h 543316"/>
              <a:gd name="connsiteX16" fmla="*/ 149587 w 367731"/>
              <a:gd name="connsiteY16" fmla="*/ 387301 h 543316"/>
              <a:gd name="connsiteX17" fmla="*/ 108880 w 367731"/>
              <a:gd name="connsiteY17" fmla="*/ 369517 h 543316"/>
              <a:gd name="connsiteX18" fmla="*/ 0 w 367731"/>
              <a:gd name="connsiteY18" fmla="*/ 416823 h 543316"/>
              <a:gd name="connsiteX19" fmla="*/ 61549 w 367731"/>
              <a:gd name="connsiteY19" fmla="*/ 247998 h 543316"/>
              <a:gd name="connsiteX20" fmla="*/ 82749 w 367731"/>
              <a:gd name="connsiteY20" fmla="*/ 263526 h 543316"/>
              <a:gd name="connsiteX21" fmla="*/ 151189 w 367731"/>
              <a:gd name="connsiteY21" fmla="*/ 149477 h 543316"/>
              <a:gd name="connsiteX22" fmla="*/ 296609 w 367731"/>
              <a:gd name="connsiteY22" fmla="*/ 2439 h 543316"/>
              <a:gd name="connsiteX0" fmla="*/ 79806 w 367731"/>
              <a:gd name="connsiteY0" fmla="*/ 423277 h 543316"/>
              <a:gd name="connsiteX1" fmla="*/ 159278 w 367731"/>
              <a:gd name="connsiteY1" fmla="*/ 461179 h 543316"/>
              <a:gd name="connsiteX2" fmla="*/ 77361 w 367731"/>
              <a:gd name="connsiteY2" fmla="*/ 543316 h 543316"/>
              <a:gd name="connsiteX3" fmla="*/ 79806 w 367731"/>
              <a:gd name="connsiteY3" fmla="*/ 423277 h 543316"/>
              <a:gd name="connsiteX4" fmla="*/ 273620 w 367731"/>
              <a:gd name="connsiteY4" fmla="*/ 64819 h 543316"/>
              <a:gd name="connsiteX5" fmla="*/ 241274 w 367731"/>
              <a:gd name="connsiteY5" fmla="*/ 121752 h 543316"/>
              <a:gd name="connsiteX6" fmla="*/ 298206 w 367731"/>
              <a:gd name="connsiteY6" fmla="*/ 154098 h 543316"/>
              <a:gd name="connsiteX7" fmla="*/ 330552 w 367731"/>
              <a:gd name="connsiteY7" fmla="*/ 97166 h 543316"/>
              <a:gd name="connsiteX8" fmla="*/ 273620 w 367731"/>
              <a:gd name="connsiteY8" fmla="*/ 64819 h 543316"/>
              <a:gd name="connsiteX9" fmla="*/ 296609 w 367731"/>
              <a:gd name="connsiteY9" fmla="*/ 2439 h 543316"/>
              <a:gd name="connsiteX10" fmla="*/ 340687 w 367731"/>
              <a:gd name="connsiteY10" fmla="*/ 5763 h 543316"/>
              <a:gd name="connsiteX11" fmla="*/ 339085 w 367731"/>
              <a:gd name="connsiteY11" fmla="*/ 243588 h 543316"/>
              <a:gd name="connsiteX12" fmla="*/ 298101 w 367731"/>
              <a:gd name="connsiteY12" fmla="*/ 365545 h 543316"/>
              <a:gd name="connsiteX13" fmla="*/ 316677 w 367731"/>
              <a:gd name="connsiteY13" fmla="*/ 376226 h 543316"/>
              <a:gd name="connsiteX14" fmla="*/ 190466 w 367731"/>
              <a:gd name="connsiteY14" fmla="*/ 520705 h 543316"/>
              <a:gd name="connsiteX15" fmla="*/ 185629 w 367731"/>
              <a:gd name="connsiteY15" fmla="*/ 409114 h 543316"/>
              <a:gd name="connsiteX16" fmla="*/ 149587 w 367731"/>
              <a:gd name="connsiteY16" fmla="*/ 387301 h 543316"/>
              <a:gd name="connsiteX17" fmla="*/ 108880 w 367731"/>
              <a:gd name="connsiteY17" fmla="*/ 369517 h 543316"/>
              <a:gd name="connsiteX18" fmla="*/ 0 w 367731"/>
              <a:gd name="connsiteY18" fmla="*/ 416823 h 543316"/>
              <a:gd name="connsiteX19" fmla="*/ 61549 w 367731"/>
              <a:gd name="connsiteY19" fmla="*/ 247998 h 543316"/>
              <a:gd name="connsiteX20" fmla="*/ 82749 w 367731"/>
              <a:gd name="connsiteY20" fmla="*/ 263526 h 543316"/>
              <a:gd name="connsiteX21" fmla="*/ 151189 w 367731"/>
              <a:gd name="connsiteY21" fmla="*/ 149477 h 543316"/>
              <a:gd name="connsiteX22" fmla="*/ 296609 w 367731"/>
              <a:gd name="connsiteY22" fmla="*/ 2439 h 543316"/>
              <a:gd name="connsiteX0" fmla="*/ 79806 w 367731"/>
              <a:gd name="connsiteY0" fmla="*/ 423277 h 543316"/>
              <a:gd name="connsiteX1" fmla="*/ 159278 w 367731"/>
              <a:gd name="connsiteY1" fmla="*/ 461179 h 543316"/>
              <a:gd name="connsiteX2" fmla="*/ 77361 w 367731"/>
              <a:gd name="connsiteY2" fmla="*/ 543316 h 543316"/>
              <a:gd name="connsiteX3" fmla="*/ 79806 w 367731"/>
              <a:gd name="connsiteY3" fmla="*/ 423277 h 543316"/>
              <a:gd name="connsiteX4" fmla="*/ 273620 w 367731"/>
              <a:gd name="connsiteY4" fmla="*/ 64819 h 543316"/>
              <a:gd name="connsiteX5" fmla="*/ 241274 w 367731"/>
              <a:gd name="connsiteY5" fmla="*/ 121752 h 543316"/>
              <a:gd name="connsiteX6" fmla="*/ 298206 w 367731"/>
              <a:gd name="connsiteY6" fmla="*/ 154098 h 543316"/>
              <a:gd name="connsiteX7" fmla="*/ 330552 w 367731"/>
              <a:gd name="connsiteY7" fmla="*/ 97166 h 543316"/>
              <a:gd name="connsiteX8" fmla="*/ 273620 w 367731"/>
              <a:gd name="connsiteY8" fmla="*/ 64819 h 543316"/>
              <a:gd name="connsiteX9" fmla="*/ 296609 w 367731"/>
              <a:gd name="connsiteY9" fmla="*/ 2439 h 543316"/>
              <a:gd name="connsiteX10" fmla="*/ 340687 w 367731"/>
              <a:gd name="connsiteY10" fmla="*/ 5763 h 543316"/>
              <a:gd name="connsiteX11" fmla="*/ 339085 w 367731"/>
              <a:gd name="connsiteY11" fmla="*/ 243588 h 543316"/>
              <a:gd name="connsiteX12" fmla="*/ 298101 w 367731"/>
              <a:gd name="connsiteY12" fmla="*/ 365545 h 543316"/>
              <a:gd name="connsiteX13" fmla="*/ 316677 w 367731"/>
              <a:gd name="connsiteY13" fmla="*/ 376226 h 543316"/>
              <a:gd name="connsiteX14" fmla="*/ 190466 w 367731"/>
              <a:gd name="connsiteY14" fmla="*/ 520705 h 543316"/>
              <a:gd name="connsiteX15" fmla="*/ 189194 w 367731"/>
              <a:gd name="connsiteY15" fmla="*/ 408611 h 543316"/>
              <a:gd name="connsiteX16" fmla="*/ 149587 w 367731"/>
              <a:gd name="connsiteY16" fmla="*/ 387301 h 543316"/>
              <a:gd name="connsiteX17" fmla="*/ 108880 w 367731"/>
              <a:gd name="connsiteY17" fmla="*/ 369517 h 543316"/>
              <a:gd name="connsiteX18" fmla="*/ 0 w 367731"/>
              <a:gd name="connsiteY18" fmla="*/ 416823 h 543316"/>
              <a:gd name="connsiteX19" fmla="*/ 61549 w 367731"/>
              <a:gd name="connsiteY19" fmla="*/ 247998 h 543316"/>
              <a:gd name="connsiteX20" fmla="*/ 82749 w 367731"/>
              <a:gd name="connsiteY20" fmla="*/ 263526 h 543316"/>
              <a:gd name="connsiteX21" fmla="*/ 151189 w 367731"/>
              <a:gd name="connsiteY21" fmla="*/ 149477 h 543316"/>
              <a:gd name="connsiteX22" fmla="*/ 296609 w 367731"/>
              <a:gd name="connsiteY22" fmla="*/ 2439 h 543316"/>
              <a:gd name="connsiteX0" fmla="*/ 79806 w 367731"/>
              <a:gd name="connsiteY0" fmla="*/ 423277 h 543316"/>
              <a:gd name="connsiteX1" fmla="*/ 159278 w 367731"/>
              <a:gd name="connsiteY1" fmla="*/ 461179 h 543316"/>
              <a:gd name="connsiteX2" fmla="*/ 77361 w 367731"/>
              <a:gd name="connsiteY2" fmla="*/ 543316 h 543316"/>
              <a:gd name="connsiteX3" fmla="*/ 79806 w 367731"/>
              <a:gd name="connsiteY3" fmla="*/ 423277 h 543316"/>
              <a:gd name="connsiteX4" fmla="*/ 273620 w 367731"/>
              <a:gd name="connsiteY4" fmla="*/ 64819 h 543316"/>
              <a:gd name="connsiteX5" fmla="*/ 241274 w 367731"/>
              <a:gd name="connsiteY5" fmla="*/ 121752 h 543316"/>
              <a:gd name="connsiteX6" fmla="*/ 298206 w 367731"/>
              <a:gd name="connsiteY6" fmla="*/ 154098 h 543316"/>
              <a:gd name="connsiteX7" fmla="*/ 330552 w 367731"/>
              <a:gd name="connsiteY7" fmla="*/ 97166 h 543316"/>
              <a:gd name="connsiteX8" fmla="*/ 273620 w 367731"/>
              <a:gd name="connsiteY8" fmla="*/ 64819 h 543316"/>
              <a:gd name="connsiteX9" fmla="*/ 296609 w 367731"/>
              <a:gd name="connsiteY9" fmla="*/ 2439 h 543316"/>
              <a:gd name="connsiteX10" fmla="*/ 340687 w 367731"/>
              <a:gd name="connsiteY10" fmla="*/ 5763 h 543316"/>
              <a:gd name="connsiteX11" fmla="*/ 339085 w 367731"/>
              <a:gd name="connsiteY11" fmla="*/ 243588 h 543316"/>
              <a:gd name="connsiteX12" fmla="*/ 298101 w 367731"/>
              <a:gd name="connsiteY12" fmla="*/ 365545 h 543316"/>
              <a:gd name="connsiteX13" fmla="*/ 316677 w 367731"/>
              <a:gd name="connsiteY13" fmla="*/ 376226 h 543316"/>
              <a:gd name="connsiteX14" fmla="*/ 190466 w 367731"/>
              <a:gd name="connsiteY14" fmla="*/ 520705 h 543316"/>
              <a:gd name="connsiteX15" fmla="*/ 189194 w 367731"/>
              <a:gd name="connsiteY15" fmla="*/ 408611 h 543316"/>
              <a:gd name="connsiteX16" fmla="*/ 149587 w 367731"/>
              <a:gd name="connsiteY16" fmla="*/ 387301 h 543316"/>
              <a:gd name="connsiteX17" fmla="*/ 108880 w 367731"/>
              <a:gd name="connsiteY17" fmla="*/ 369517 h 543316"/>
              <a:gd name="connsiteX18" fmla="*/ 0 w 367731"/>
              <a:gd name="connsiteY18" fmla="*/ 416823 h 543316"/>
              <a:gd name="connsiteX19" fmla="*/ 61549 w 367731"/>
              <a:gd name="connsiteY19" fmla="*/ 247998 h 543316"/>
              <a:gd name="connsiteX20" fmla="*/ 82749 w 367731"/>
              <a:gd name="connsiteY20" fmla="*/ 263526 h 543316"/>
              <a:gd name="connsiteX21" fmla="*/ 151189 w 367731"/>
              <a:gd name="connsiteY21" fmla="*/ 149477 h 543316"/>
              <a:gd name="connsiteX22" fmla="*/ 296609 w 367731"/>
              <a:gd name="connsiteY22" fmla="*/ 2439 h 543316"/>
              <a:gd name="connsiteX0" fmla="*/ 79806 w 367731"/>
              <a:gd name="connsiteY0" fmla="*/ 423277 h 543316"/>
              <a:gd name="connsiteX1" fmla="*/ 159278 w 367731"/>
              <a:gd name="connsiteY1" fmla="*/ 461179 h 543316"/>
              <a:gd name="connsiteX2" fmla="*/ 77361 w 367731"/>
              <a:gd name="connsiteY2" fmla="*/ 543316 h 543316"/>
              <a:gd name="connsiteX3" fmla="*/ 79806 w 367731"/>
              <a:gd name="connsiteY3" fmla="*/ 423277 h 543316"/>
              <a:gd name="connsiteX4" fmla="*/ 273620 w 367731"/>
              <a:gd name="connsiteY4" fmla="*/ 64819 h 543316"/>
              <a:gd name="connsiteX5" fmla="*/ 241274 w 367731"/>
              <a:gd name="connsiteY5" fmla="*/ 121752 h 543316"/>
              <a:gd name="connsiteX6" fmla="*/ 298206 w 367731"/>
              <a:gd name="connsiteY6" fmla="*/ 154098 h 543316"/>
              <a:gd name="connsiteX7" fmla="*/ 330552 w 367731"/>
              <a:gd name="connsiteY7" fmla="*/ 97166 h 543316"/>
              <a:gd name="connsiteX8" fmla="*/ 273620 w 367731"/>
              <a:gd name="connsiteY8" fmla="*/ 64819 h 543316"/>
              <a:gd name="connsiteX9" fmla="*/ 296609 w 367731"/>
              <a:gd name="connsiteY9" fmla="*/ 2439 h 543316"/>
              <a:gd name="connsiteX10" fmla="*/ 340687 w 367731"/>
              <a:gd name="connsiteY10" fmla="*/ 5763 h 543316"/>
              <a:gd name="connsiteX11" fmla="*/ 339085 w 367731"/>
              <a:gd name="connsiteY11" fmla="*/ 243588 h 543316"/>
              <a:gd name="connsiteX12" fmla="*/ 298101 w 367731"/>
              <a:gd name="connsiteY12" fmla="*/ 365545 h 543316"/>
              <a:gd name="connsiteX13" fmla="*/ 316677 w 367731"/>
              <a:gd name="connsiteY13" fmla="*/ 376226 h 543316"/>
              <a:gd name="connsiteX14" fmla="*/ 190466 w 367731"/>
              <a:gd name="connsiteY14" fmla="*/ 520705 h 543316"/>
              <a:gd name="connsiteX15" fmla="*/ 189194 w 367731"/>
              <a:gd name="connsiteY15" fmla="*/ 408611 h 543316"/>
              <a:gd name="connsiteX16" fmla="*/ 149587 w 367731"/>
              <a:gd name="connsiteY16" fmla="*/ 387301 h 543316"/>
              <a:gd name="connsiteX17" fmla="*/ 108880 w 367731"/>
              <a:gd name="connsiteY17" fmla="*/ 369517 h 543316"/>
              <a:gd name="connsiteX18" fmla="*/ 0 w 367731"/>
              <a:gd name="connsiteY18" fmla="*/ 416823 h 543316"/>
              <a:gd name="connsiteX19" fmla="*/ 61549 w 367731"/>
              <a:gd name="connsiteY19" fmla="*/ 247998 h 543316"/>
              <a:gd name="connsiteX20" fmla="*/ 82749 w 367731"/>
              <a:gd name="connsiteY20" fmla="*/ 263526 h 543316"/>
              <a:gd name="connsiteX21" fmla="*/ 151189 w 367731"/>
              <a:gd name="connsiteY21" fmla="*/ 149477 h 543316"/>
              <a:gd name="connsiteX22" fmla="*/ 296609 w 367731"/>
              <a:gd name="connsiteY22" fmla="*/ 2439 h 543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367731" h="543316">
                <a:moveTo>
                  <a:pt x="79806" y="423277"/>
                </a:moveTo>
                <a:lnTo>
                  <a:pt x="159278" y="461179"/>
                </a:lnTo>
                <a:cubicBezTo>
                  <a:pt x="123821" y="511788"/>
                  <a:pt x="122367" y="494447"/>
                  <a:pt x="77361" y="543316"/>
                </a:cubicBezTo>
                <a:cubicBezTo>
                  <a:pt x="69291" y="478902"/>
                  <a:pt x="82251" y="473886"/>
                  <a:pt x="79806" y="423277"/>
                </a:cubicBezTo>
                <a:close/>
                <a:moveTo>
                  <a:pt x="273620" y="64819"/>
                </a:moveTo>
                <a:cubicBezTo>
                  <a:pt x="248967" y="71609"/>
                  <a:pt x="234484" y="97099"/>
                  <a:pt x="241274" y="121752"/>
                </a:cubicBezTo>
                <a:cubicBezTo>
                  <a:pt x="248063" y="146406"/>
                  <a:pt x="273551" y="160887"/>
                  <a:pt x="298206" y="154098"/>
                </a:cubicBezTo>
                <a:cubicBezTo>
                  <a:pt x="322858" y="147309"/>
                  <a:pt x="337341" y="121820"/>
                  <a:pt x="330552" y="97166"/>
                </a:cubicBezTo>
                <a:cubicBezTo>
                  <a:pt x="323762" y="72513"/>
                  <a:pt x="298273" y="58030"/>
                  <a:pt x="273620" y="64819"/>
                </a:cubicBezTo>
                <a:close/>
                <a:moveTo>
                  <a:pt x="296609" y="2439"/>
                </a:moveTo>
                <a:cubicBezTo>
                  <a:pt x="312684" y="-1586"/>
                  <a:pt x="327715" y="-734"/>
                  <a:pt x="340687" y="5763"/>
                </a:cubicBezTo>
                <a:cubicBezTo>
                  <a:pt x="392573" y="31752"/>
                  <a:pt x="357030" y="185934"/>
                  <a:pt x="339085" y="243588"/>
                </a:cubicBezTo>
                <a:cubicBezTo>
                  <a:pt x="319526" y="306427"/>
                  <a:pt x="301836" y="343439"/>
                  <a:pt x="298101" y="365545"/>
                </a:cubicBezTo>
                <a:lnTo>
                  <a:pt x="316677" y="376226"/>
                </a:lnTo>
                <a:cubicBezTo>
                  <a:pt x="282345" y="433644"/>
                  <a:pt x="232536" y="472545"/>
                  <a:pt x="190466" y="520705"/>
                </a:cubicBezTo>
                <a:lnTo>
                  <a:pt x="189194" y="408611"/>
                </a:lnTo>
                <a:lnTo>
                  <a:pt x="149587" y="387301"/>
                </a:lnTo>
                <a:lnTo>
                  <a:pt x="108880" y="369517"/>
                </a:lnTo>
                <a:lnTo>
                  <a:pt x="0" y="416823"/>
                </a:lnTo>
                <a:cubicBezTo>
                  <a:pt x="20516" y="360548"/>
                  <a:pt x="30302" y="303548"/>
                  <a:pt x="61549" y="247998"/>
                </a:cubicBezTo>
                <a:lnTo>
                  <a:pt x="82749" y="263526"/>
                </a:lnTo>
                <a:cubicBezTo>
                  <a:pt x="97689" y="247106"/>
                  <a:pt x="120662" y="202149"/>
                  <a:pt x="151189" y="149477"/>
                </a:cubicBezTo>
                <a:cubicBezTo>
                  <a:pt x="198434" y="75251"/>
                  <a:pt x="248385" y="14510"/>
                  <a:pt x="296609" y="2439"/>
                </a:cubicBezTo>
                <a:close/>
              </a:path>
            </a:pathLst>
          </a:custGeom>
          <a:solidFill>
            <a:schemeClr val="bg1"/>
          </a:solidFill>
          <a:ln w="28575" cap="flat" cmpd="sng" algn="ctr">
            <a:solidFill>
              <a:srgbClr val="0070C0"/>
            </a:solidFill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8049" y="1001957"/>
            <a:ext cx="615553" cy="58202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alt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ГОСУДАРСТВО</a:t>
            </a:r>
          </a:p>
        </p:txBody>
      </p:sp>
      <p:sp>
        <p:nvSpPr>
          <p:cNvPr id="36" name="Стрелка вправо 35"/>
          <p:cNvSpPr/>
          <p:nvPr/>
        </p:nvSpPr>
        <p:spPr>
          <a:xfrm flipH="1">
            <a:off x="687618" y="3337379"/>
            <a:ext cx="833173" cy="655428"/>
          </a:xfrm>
          <a:prstGeom prst="rightArrow">
            <a:avLst/>
          </a:prstGeom>
          <a:gradFill flip="none" rotWithShape="1">
            <a:gsLst>
              <a:gs pos="0">
                <a:srgbClr val="5891C5"/>
              </a:gs>
              <a:gs pos="6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6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Стрелка вправо 48"/>
          <p:cNvSpPr/>
          <p:nvPr/>
        </p:nvSpPr>
        <p:spPr>
          <a:xfrm flipH="1">
            <a:off x="687618" y="4083647"/>
            <a:ext cx="833173" cy="655428"/>
          </a:xfrm>
          <a:prstGeom prst="rightArrow">
            <a:avLst/>
          </a:prstGeom>
          <a:gradFill flip="none" rotWithShape="1">
            <a:gsLst>
              <a:gs pos="0">
                <a:srgbClr val="5891C5"/>
              </a:gs>
              <a:gs pos="6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6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Стрелка вправо 50"/>
          <p:cNvSpPr/>
          <p:nvPr/>
        </p:nvSpPr>
        <p:spPr>
          <a:xfrm flipH="1">
            <a:off x="673208" y="4880537"/>
            <a:ext cx="833173" cy="655428"/>
          </a:xfrm>
          <a:prstGeom prst="rightArrow">
            <a:avLst/>
          </a:prstGeom>
          <a:gradFill flip="none" rotWithShape="1">
            <a:gsLst>
              <a:gs pos="0">
                <a:srgbClr val="5891C5"/>
              </a:gs>
              <a:gs pos="6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6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Стрелка вправо 51"/>
          <p:cNvSpPr/>
          <p:nvPr/>
        </p:nvSpPr>
        <p:spPr>
          <a:xfrm flipH="1">
            <a:off x="673208" y="5674923"/>
            <a:ext cx="833173" cy="655428"/>
          </a:xfrm>
          <a:prstGeom prst="rightArrow">
            <a:avLst/>
          </a:prstGeom>
          <a:gradFill flip="none" rotWithShape="1">
            <a:gsLst>
              <a:gs pos="0">
                <a:srgbClr val="5891C5"/>
              </a:gs>
              <a:gs pos="6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6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 rot="10800000">
            <a:off x="11390847" y="1523999"/>
            <a:ext cx="615553" cy="499542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alt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</a:t>
            </a:r>
          </a:p>
        </p:txBody>
      </p:sp>
      <p:sp>
        <p:nvSpPr>
          <p:cNvPr id="59" name="Стрелка вправо 58"/>
          <p:cNvSpPr/>
          <p:nvPr/>
        </p:nvSpPr>
        <p:spPr>
          <a:xfrm rot="10800000" flipH="1">
            <a:off x="10214988" y="1909143"/>
            <a:ext cx="1158117" cy="655428"/>
          </a:xfrm>
          <a:prstGeom prst="rightArrow">
            <a:avLst/>
          </a:prstGeom>
          <a:gradFill flip="none" rotWithShape="1">
            <a:gsLst>
              <a:gs pos="0">
                <a:srgbClr val="5891C5"/>
              </a:gs>
              <a:gs pos="6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6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Стрелка вправо 59"/>
          <p:cNvSpPr/>
          <p:nvPr/>
        </p:nvSpPr>
        <p:spPr>
          <a:xfrm rot="10800000" flipH="1">
            <a:off x="10244464" y="2717113"/>
            <a:ext cx="1158117" cy="655428"/>
          </a:xfrm>
          <a:prstGeom prst="rightArrow">
            <a:avLst/>
          </a:prstGeom>
          <a:gradFill flip="none" rotWithShape="1">
            <a:gsLst>
              <a:gs pos="0">
                <a:srgbClr val="5891C5"/>
              </a:gs>
              <a:gs pos="6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6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Стрелка вправо 39"/>
          <p:cNvSpPr/>
          <p:nvPr/>
        </p:nvSpPr>
        <p:spPr>
          <a:xfrm rot="10800000" flipH="1">
            <a:off x="10290976" y="4384415"/>
            <a:ext cx="1158117" cy="655428"/>
          </a:xfrm>
          <a:prstGeom prst="rightArrow">
            <a:avLst/>
          </a:prstGeom>
          <a:gradFill flip="none" rotWithShape="1">
            <a:gsLst>
              <a:gs pos="0">
                <a:srgbClr val="5891C5"/>
              </a:gs>
              <a:gs pos="6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6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Стрелка вправо 40"/>
          <p:cNvSpPr/>
          <p:nvPr/>
        </p:nvSpPr>
        <p:spPr>
          <a:xfrm rot="10800000" flipH="1">
            <a:off x="10275961" y="5274949"/>
            <a:ext cx="1158117" cy="655428"/>
          </a:xfrm>
          <a:prstGeom prst="rightArrow">
            <a:avLst/>
          </a:prstGeom>
          <a:gradFill flip="none" rotWithShape="1">
            <a:gsLst>
              <a:gs pos="0">
                <a:srgbClr val="5891C5"/>
              </a:gs>
              <a:gs pos="6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6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61"/>
          <p:cNvSpPr>
            <a:spLocks/>
          </p:cNvSpPr>
          <p:nvPr/>
        </p:nvSpPr>
        <p:spPr bwMode="auto">
          <a:xfrm>
            <a:off x="6832110" y="2808283"/>
            <a:ext cx="340836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Развитие индустрии </a:t>
            </a:r>
          </a:p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«здоровья» и </a:t>
            </a:r>
            <a:r>
              <a:rPr lang="ru-RU" altLang="ru-RU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«профилактика»</a:t>
            </a:r>
            <a:endParaRPr lang="ru-RU" altLang="ru-RU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61"/>
          <p:cNvSpPr>
            <a:spLocks/>
          </p:cNvSpPr>
          <p:nvPr/>
        </p:nvSpPr>
        <p:spPr bwMode="auto">
          <a:xfrm>
            <a:off x="6832110" y="1968975"/>
            <a:ext cx="340836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 продажи услуг и товаров в сфере здравоохранения </a:t>
            </a:r>
          </a:p>
        </p:txBody>
      </p:sp>
      <p:sp>
        <p:nvSpPr>
          <p:cNvPr id="34" name="Прямоугольник 60"/>
          <p:cNvSpPr>
            <a:spLocks/>
          </p:cNvSpPr>
          <p:nvPr/>
        </p:nvSpPr>
        <p:spPr bwMode="auto">
          <a:xfrm>
            <a:off x="6832110" y="4025689"/>
            <a:ext cx="3408362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Развитие </a:t>
            </a:r>
            <a:r>
              <a:rPr lang="ru-RU" altLang="ru-RU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инфокоммуникационных технологий</a:t>
            </a:r>
            <a:r>
              <a:rPr lang="ru-RU" altLang="ru-RU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рынка в сфере здравоохранения, </a:t>
            </a:r>
            <a:r>
              <a:rPr lang="ru-RU" altLang="ru-RU" sz="1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стартапы</a:t>
            </a:r>
            <a:endParaRPr lang="ru-RU" altLang="ru-RU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рямоугольник 61"/>
          <p:cNvSpPr>
            <a:spLocks/>
          </p:cNvSpPr>
          <p:nvPr/>
        </p:nvSpPr>
        <p:spPr bwMode="auto">
          <a:xfrm>
            <a:off x="6832110" y="5203548"/>
            <a:ext cx="340836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Увеличение о</a:t>
            </a:r>
            <a:r>
              <a:rPr lang="ru-RU" altLang="ru-RU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бъёма </a:t>
            </a:r>
            <a:r>
              <a:rPr lang="ru-RU" alt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рынка в инфокоммуникационных технологиях </a:t>
            </a:r>
            <a:r>
              <a:rPr lang="ru-RU" altLang="ru-RU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здравоохранения</a:t>
            </a:r>
            <a:endParaRPr lang="ru-RU" altLang="ru-RU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Прямоугольник 62"/>
          <p:cNvSpPr>
            <a:spLocks/>
          </p:cNvSpPr>
          <p:nvPr/>
        </p:nvSpPr>
        <p:spPr bwMode="auto">
          <a:xfrm>
            <a:off x="6833697" y="3663207"/>
            <a:ext cx="340677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Новые рабочие места</a:t>
            </a:r>
          </a:p>
        </p:txBody>
      </p:sp>
      <p:sp>
        <p:nvSpPr>
          <p:cNvPr id="42" name="Стрелка вправо 41"/>
          <p:cNvSpPr/>
          <p:nvPr/>
        </p:nvSpPr>
        <p:spPr>
          <a:xfrm rot="10800000" flipH="1">
            <a:off x="10244464" y="3509843"/>
            <a:ext cx="1158117" cy="655428"/>
          </a:xfrm>
          <a:prstGeom prst="rightArrow">
            <a:avLst/>
          </a:prstGeom>
          <a:gradFill flip="none" rotWithShape="1">
            <a:gsLst>
              <a:gs pos="0">
                <a:srgbClr val="5891C5"/>
              </a:gs>
              <a:gs pos="6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6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Стрелка вправо 47"/>
          <p:cNvSpPr/>
          <p:nvPr/>
        </p:nvSpPr>
        <p:spPr>
          <a:xfrm flipH="1">
            <a:off x="687618" y="2568572"/>
            <a:ext cx="833173" cy="655428"/>
          </a:xfrm>
          <a:prstGeom prst="rightArrow">
            <a:avLst/>
          </a:prstGeom>
          <a:gradFill flip="none" rotWithShape="1">
            <a:gsLst>
              <a:gs pos="0">
                <a:srgbClr val="5891C5"/>
              </a:gs>
              <a:gs pos="6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6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Стрелка вправо 49"/>
          <p:cNvSpPr/>
          <p:nvPr/>
        </p:nvSpPr>
        <p:spPr>
          <a:xfrm flipH="1">
            <a:off x="700518" y="1743978"/>
            <a:ext cx="833173" cy="655428"/>
          </a:xfrm>
          <a:prstGeom prst="rightArrow">
            <a:avLst/>
          </a:prstGeom>
          <a:gradFill flip="none" rotWithShape="1">
            <a:gsLst>
              <a:gs pos="0">
                <a:srgbClr val="5891C5"/>
              </a:gs>
              <a:gs pos="64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6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884757" y="608304"/>
            <a:ext cx="7265487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0492" name="Прямоугольник 39"/>
          <p:cNvSpPr>
            <a:spLocks/>
          </p:cNvSpPr>
          <p:nvPr/>
        </p:nvSpPr>
        <p:spPr bwMode="auto">
          <a:xfrm>
            <a:off x="1407788" y="6059524"/>
            <a:ext cx="43232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Оптимизация расходов </a:t>
            </a:r>
            <a:r>
              <a:rPr lang="ru-RU" alt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alt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лекарства</a:t>
            </a:r>
            <a:endParaRPr lang="ru-RU" altLang="ru-RU" sz="1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94" name="Прямоугольник 46"/>
          <p:cNvSpPr>
            <a:spLocks/>
          </p:cNvSpPr>
          <p:nvPr/>
        </p:nvSpPr>
        <p:spPr bwMode="auto">
          <a:xfrm>
            <a:off x="1437411" y="4176352"/>
            <a:ext cx="490605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Оптимизация непродуктивного труда среднего медицинского </a:t>
            </a:r>
            <a:r>
              <a:rPr lang="ru-RU" alt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персонала</a:t>
            </a:r>
            <a:endParaRPr lang="ru-RU" altLang="ru-RU" sz="1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96" name="Прямоугольник 48"/>
          <p:cNvSpPr>
            <a:spLocks/>
          </p:cNvSpPr>
          <p:nvPr/>
        </p:nvSpPr>
        <p:spPr bwMode="auto">
          <a:xfrm>
            <a:off x="1435620" y="5097267"/>
            <a:ext cx="432320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Оптимизация эффективности </a:t>
            </a:r>
            <a:r>
              <a:rPr lang="ru-RU" alt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медицинских </a:t>
            </a:r>
            <a:r>
              <a:rPr lang="ru-RU" alt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</a:t>
            </a:r>
            <a:endParaRPr lang="ru-RU" altLang="ru-RU" sz="1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46"/>
          <p:cNvSpPr>
            <a:spLocks/>
          </p:cNvSpPr>
          <p:nvPr/>
        </p:nvSpPr>
        <p:spPr bwMode="auto">
          <a:xfrm>
            <a:off x="1427816" y="2242785"/>
            <a:ext cx="446719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доверия к службам </a:t>
            </a:r>
            <a:r>
              <a:rPr lang="ru-RU" alt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здравоохранения</a:t>
            </a:r>
            <a:endParaRPr lang="ru-RU" altLang="ru-RU" sz="1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Прямоугольник 46"/>
          <p:cNvSpPr>
            <a:spLocks/>
          </p:cNvSpPr>
          <p:nvPr/>
        </p:nvSpPr>
        <p:spPr bwMode="auto">
          <a:xfrm>
            <a:off x="1424901" y="2859650"/>
            <a:ext cx="4398629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Расширение ГОБМП за счет </a:t>
            </a:r>
            <a:r>
              <a:rPr lang="ru-RU" alt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оптимизации </a:t>
            </a:r>
            <a:r>
              <a:rPr lang="ru-RU" alt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дорогостоящих медицинских  услуг</a:t>
            </a:r>
          </a:p>
        </p:txBody>
      </p:sp>
      <p:sp>
        <p:nvSpPr>
          <p:cNvPr id="47" name="Прямоугольник 46"/>
          <p:cNvSpPr>
            <a:spLocks/>
          </p:cNvSpPr>
          <p:nvPr/>
        </p:nvSpPr>
        <p:spPr bwMode="auto">
          <a:xfrm>
            <a:off x="1435620" y="1611384"/>
            <a:ext cx="432320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активности пациента в управлении собственным здоровьем </a:t>
            </a:r>
          </a:p>
        </p:txBody>
      </p:sp>
      <p:sp>
        <p:nvSpPr>
          <p:cNvPr id="44" name="Прямоугольник 43"/>
          <p:cNvSpPr>
            <a:spLocks/>
          </p:cNvSpPr>
          <p:nvPr/>
        </p:nvSpPr>
        <p:spPr bwMode="auto">
          <a:xfrm>
            <a:off x="1437411" y="3476513"/>
            <a:ext cx="432320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Экономия </a:t>
            </a:r>
            <a:r>
              <a:rPr lang="ru-RU" alt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бумаги на </a:t>
            </a:r>
            <a:r>
              <a:rPr lang="ru-RU" alt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медицинской </a:t>
            </a:r>
            <a:r>
              <a:rPr lang="ru-RU" alt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бумажной документации </a:t>
            </a:r>
            <a:endParaRPr lang="ru-RU" altLang="ru-RU" sz="1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91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Прямоугольник 77"/>
          <p:cNvSpPr/>
          <p:nvPr/>
        </p:nvSpPr>
        <p:spPr>
          <a:xfrm>
            <a:off x="5487899" y="53171"/>
            <a:ext cx="103996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ru-RU" altLang="ru-RU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УДОВЛЕТВОРЕННОСТЬ ПАЦИЕНТОВ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1487150" y="0"/>
            <a:ext cx="485775" cy="6286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Номер слайда 24"/>
          <p:cNvSpPr>
            <a:spLocks noGrp="1"/>
          </p:cNvSpPr>
          <p:nvPr>
            <p:ph type="sldNum" sz="quarter" idx="12"/>
          </p:nvPr>
        </p:nvSpPr>
        <p:spPr>
          <a:xfrm>
            <a:off x="11409349" y="0"/>
            <a:ext cx="641376" cy="608304"/>
          </a:xfrm>
        </p:spPr>
        <p:txBody>
          <a:bodyPr/>
          <a:lstStyle/>
          <a:p>
            <a:pPr algn="ctr"/>
            <a:r>
              <a:rPr lang="ru-RU" sz="28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7521910" y="983709"/>
            <a:ext cx="4451015" cy="3886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7805436" y="1003054"/>
            <a:ext cx="395476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ОЖИДАЕМЫЙ ЭФФЕКТ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7521910" y="1445666"/>
            <a:ext cx="4451015" cy="8995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Уровень удовлетворенности населения качеством медицинской помощи:</a:t>
            </a:r>
          </a:p>
          <a:p>
            <a:pPr algn="ctr"/>
            <a:r>
              <a:rPr lang="ru-RU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 год – 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44%</a:t>
            </a:r>
            <a:r>
              <a:rPr lang="ru-RU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2019 год – 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49%, </a:t>
            </a:r>
            <a:r>
              <a:rPr lang="ru-RU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2020 год – 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55%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7521910" y="2423936"/>
            <a:ext cx="4451015" cy="5105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Сокращение времени приёма</a:t>
            </a:r>
          </a:p>
          <a:p>
            <a:pPr algn="ctr"/>
            <a:r>
              <a:rPr lang="ru-RU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врача на 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50-60%</a:t>
            </a:r>
            <a:endParaRPr lang="ru-RU" sz="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7521910" y="3011918"/>
            <a:ext cx="4451015" cy="5556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Сокращение времени получения результатов исследования 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2 раза</a:t>
            </a:r>
            <a:endParaRPr lang="ru-RU" sz="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7521910" y="3644971"/>
            <a:ext cx="4451015" cy="5556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Консультации, анализы и лекарства не выходя из дома</a:t>
            </a:r>
            <a:endParaRPr lang="ru-RU" sz="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7521910" y="4275374"/>
            <a:ext cx="4451015" cy="5556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Сокращение визитов к врачу </a:t>
            </a:r>
          </a:p>
          <a:p>
            <a:pPr algn="ctr"/>
            <a:r>
              <a:rPr lang="ru-RU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9 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1-2 визитов</a:t>
            </a:r>
            <a:endParaRPr lang="ru-RU" sz="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7521910" y="4922126"/>
            <a:ext cx="4451015" cy="5556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Управление собственным здоровьем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7521910" y="5550450"/>
            <a:ext cx="4451015" cy="5556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Доступность и оперативность медицинских услуг</a:t>
            </a:r>
            <a:endParaRPr lang="ru-RU" sz="9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7521910" y="6171363"/>
            <a:ext cx="4451015" cy="5556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Вся информация о здоровье доступна онлайн</a:t>
            </a:r>
          </a:p>
        </p:txBody>
      </p:sp>
      <p:cxnSp>
        <p:nvCxnSpPr>
          <p:cNvPr id="79" name="Прямая соединительная линия 78"/>
          <p:cNvCxnSpPr/>
          <p:nvPr/>
        </p:nvCxnSpPr>
        <p:spPr>
          <a:xfrm>
            <a:off x="5487899" y="514836"/>
            <a:ext cx="5678379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80" name="Скругленный прямоугольник 79"/>
          <p:cNvSpPr/>
          <p:nvPr/>
        </p:nvSpPr>
        <p:spPr>
          <a:xfrm>
            <a:off x="3033942" y="182167"/>
            <a:ext cx="1412280" cy="415063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1" name="Прямоугольник 80"/>
          <p:cNvSpPr/>
          <p:nvPr/>
        </p:nvSpPr>
        <p:spPr>
          <a:xfrm rot="4831">
            <a:off x="3406428" y="176173"/>
            <a:ext cx="710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ЗОЖ</a:t>
            </a:r>
            <a:endParaRPr lang="ru-RU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Скругленный прямоугольник 82"/>
          <p:cNvSpPr/>
          <p:nvPr/>
        </p:nvSpPr>
        <p:spPr>
          <a:xfrm rot="5400000">
            <a:off x="6197574" y="3059801"/>
            <a:ext cx="1412280" cy="55912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Прямоугольник 83"/>
          <p:cNvSpPr/>
          <p:nvPr/>
        </p:nvSpPr>
        <p:spPr>
          <a:xfrm rot="5404831">
            <a:off x="6288033" y="3139621"/>
            <a:ext cx="12682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Скрининг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Скругленный прямоугольник 84"/>
          <p:cNvSpPr/>
          <p:nvPr/>
        </p:nvSpPr>
        <p:spPr>
          <a:xfrm>
            <a:off x="1349448" y="6272633"/>
            <a:ext cx="4813326" cy="585368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Мобильные 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приложения, медицинские информационные системы, ЭПЗ</a:t>
            </a:r>
            <a:endParaRPr lang="ru-RU" dirty="0"/>
          </a:p>
        </p:txBody>
      </p:sp>
      <p:sp>
        <p:nvSpPr>
          <p:cNvPr id="68" name="Дуга 67"/>
          <p:cNvSpPr/>
          <p:nvPr/>
        </p:nvSpPr>
        <p:spPr>
          <a:xfrm rot="2700000">
            <a:off x="32211" y="459100"/>
            <a:ext cx="6924570" cy="6924570"/>
          </a:xfrm>
          <a:prstGeom prst="arc">
            <a:avLst>
              <a:gd name="adj1" fmla="val 19259947"/>
              <a:gd name="adj2" fmla="val 21275278"/>
            </a:avLst>
          </a:prstGeom>
          <a:ln w="165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Дуга 68"/>
          <p:cNvSpPr/>
          <p:nvPr/>
        </p:nvSpPr>
        <p:spPr>
          <a:xfrm rot="14400000">
            <a:off x="708513" y="0"/>
            <a:ext cx="6924570" cy="6924570"/>
          </a:xfrm>
          <a:prstGeom prst="arc">
            <a:avLst>
              <a:gd name="adj1" fmla="val 19934363"/>
              <a:gd name="adj2" fmla="val 476839"/>
            </a:avLst>
          </a:prstGeom>
          <a:ln w="165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Дуга 69"/>
          <p:cNvSpPr/>
          <p:nvPr/>
        </p:nvSpPr>
        <p:spPr>
          <a:xfrm rot="20464900">
            <a:off x="32211" y="171990"/>
            <a:ext cx="6924570" cy="6924570"/>
          </a:xfrm>
          <a:prstGeom prst="arc">
            <a:avLst>
              <a:gd name="adj1" fmla="val 18487204"/>
              <a:gd name="adj2" fmla="val 0"/>
            </a:avLst>
          </a:prstGeom>
          <a:ln w="165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1117707" y="757505"/>
            <a:ext cx="5466599" cy="5489819"/>
            <a:chOff x="-6349387" y="247098"/>
            <a:chExt cx="6336559" cy="6363475"/>
          </a:xfrm>
        </p:grpSpPr>
        <p:sp>
          <p:nvSpPr>
            <p:cNvPr id="109" name="Дуга 108"/>
            <p:cNvSpPr/>
            <p:nvPr/>
          </p:nvSpPr>
          <p:spPr>
            <a:xfrm rot="2700000">
              <a:off x="-5898008" y="518618"/>
              <a:ext cx="5885180" cy="5885180"/>
            </a:xfrm>
            <a:prstGeom prst="arc">
              <a:avLst>
                <a:gd name="adj1" fmla="val 16287935"/>
                <a:gd name="adj2" fmla="val 215467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0" name="Дуга 109"/>
            <p:cNvSpPr/>
            <p:nvPr/>
          </p:nvSpPr>
          <p:spPr>
            <a:xfrm rot="8100000">
              <a:off x="-6104782" y="725393"/>
              <a:ext cx="5885180" cy="5885180"/>
            </a:xfrm>
            <a:prstGeom prst="arc">
              <a:avLst>
                <a:gd name="adj1" fmla="val 16207291"/>
                <a:gd name="adj2" fmla="val 31965"/>
              </a:avLst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1" name="Дуга 110"/>
            <p:cNvSpPr/>
            <p:nvPr/>
          </p:nvSpPr>
          <p:spPr>
            <a:xfrm rot="13500000">
              <a:off x="-6349387" y="426955"/>
              <a:ext cx="5885180" cy="5885180"/>
            </a:xfrm>
            <a:prstGeom prst="arc">
              <a:avLst>
                <a:gd name="adj1" fmla="val 16299758"/>
                <a:gd name="adj2" fmla="val 2151253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2" name="Дуга 111"/>
            <p:cNvSpPr/>
            <p:nvPr/>
          </p:nvSpPr>
          <p:spPr>
            <a:xfrm rot="18900000">
              <a:off x="-6169527" y="247098"/>
              <a:ext cx="5885180" cy="5885180"/>
            </a:xfrm>
            <a:prstGeom prst="arc">
              <a:avLst>
                <a:gd name="adj1" fmla="val 16200751"/>
                <a:gd name="adj2" fmla="val 46810"/>
              </a:avLst>
            </a:prstGeom>
            <a:solidFill>
              <a:srgbClr val="92D050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3" name="Овал 112"/>
            <p:cNvSpPr/>
            <p:nvPr/>
          </p:nvSpPr>
          <p:spPr>
            <a:xfrm rot="2700000">
              <a:off x="-4054748" y="2536909"/>
              <a:ext cx="1805786" cy="18057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4" name="Овал 113"/>
            <p:cNvSpPr/>
            <p:nvPr/>
          </p:nvSpPr>
          <p:spPr>
            <a:xfrm rot="2700000">
              <a:off x="-3886421" y="2705237"/>
              <a:ext cx="1447710" cy="144771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5" name="Прямоугольник 114"/>
            <p:cNvSpPr>
              <a:spLocks/>
            </p:cNvSpPr>
            <p:nvPr/>
          </p:nvSpPr>
          <p:spPr>
            <a:xfrm>
              <a:off x="-3750685" y="3843054"/>
              <a:ext cx="1285206" cy="184666"/>
            </a:xfrm>
            <a:prstGeom prst="rect">
              <a:avLst/>
            </a:prstGeom>
            <a:noFill/>
          </p:spPr>
          <p:txBody>
            <a:bodyPr wrap="square" lIns="0" tIns="0" rIns="0" bIns="0" numCol="1" anchor="ctr" anchorCtr="0">
              <a:spAutoFit/>
            </a:bodyPr>
            <a:lstStyle/>
            <a:p>
              <a:pPr algn="ctr"/>
              <a:r>
                <a:rPr lang="ru-RU" sz="12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ПАЦИЕНТ</a:t>
              </a:r>
            </a:p>
          </p:txBody>
        </p:sp>
        <p:sp>
          <p:nvSpPr>
            <p:cNvPr id="116" name="Прямоугольник 115"/>
            <p:cNvSpPr/>
            <p:nvPr/>
          </p:nvSpPr>
          <p:spPr>
            <a:xfrm rot="120000">
              <a:off x="-5222306" y="403142"/>
              <a:ext cx="4070541" cy="2723080"/>
            </a:xfrm>
            <a:prstGeom prst="rect">
              <a:avLst/>
            </a:prstGeom>
          </p:spPr>
          <p:txBody>
            <a:bodyPr wrap="none">
              <a:prstTxWarp prst="textArchUp">
                <a:avLst>
                  <a:gd name="adj" fmla="val 11585482"/>
                </a:avLst>
              </a:prstTxWarp>
              <a:spAutoFit/>
            </a:bodyPr>
            <a:lstStyle/>
            <a:p>
              <a:pPr algn="ctr"/>
              <a:r>
                <a:rPr lang="ru-RU" sz="1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ОЗДОРОВЛЕНИЕ И</a:t>
              </a:r>
              <a:r>
                <a:rPr lang="en-US" sz="1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ПРОФИЛАКТИКА</a:t>
              </a:r>
            </a:p>
          </p:txBody>
        </p:sp>
        <p:sp>
          <p:nvSpPr>
            <p:cNvPr id="117" name="Прямоугольник 116"/>
            <p:cNvSpPr/>
            <p:nvPr/>
          </p:nvSpPr>
          <p:spPr>
            <a:xfrm rot="5400000">
              <a:off x="-3534043" y="2086601"/>
              <a:ext cx="3891454" cy="2723080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ru-RU" sz="1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РАННЕЕ ВЫЯВЛЕНИЕ</a:t>
              </a:r>
              <a:r>
                <a:rPr lang="en-US" sz="1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БОЛЕЗНЕЙ</a:t>
              </a:r>
            </a:p>
          </p:txBody>
        </p:sp>
        <p:sp>
          <p:nvSpPr>
            <p:cNvPr id="118" name="Прямоугольник 117"/>
            <p:cNvSpPr/>
            <p:nvPr/>
          </p:nvSpPr>
          <p:spPr>
            <a:xfrm>
              <a:off x="-5306224" y="3736972"/>
              <a:ext cx="4240089" cy="2723080"/>
            </a:xfrm>
            <a:prstGeom prst="rect">
              <a:avLst/>
            </a:prstGeom>
          </p:spPr>
          <p:txBody>
            <a:bodyPr wrap="none">
              <a:prstTxWarp prst="textArchDown">
                <a:avLst>
                  <a:gd name="adj" fmla="val 219890"/>
                </a:avLst>
              </a:prstTxWarp>
              <a:spAutoFit/>
            </a:bodyPr>
            <a:lstStyle/>
            <a:p>
              <a:pPr algn="ctr"/>
              <a:r>
                <a:rPr lang="ru-RU" sz="1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ОКАЗАНИЕ МЕДИЦИНСКОЙ ПОМОЩИ</a:t>
              </a:r>
            </a:p>
          </p:txBody>
        </p:sp>
        <p:sp>
          <p:nvSpPr>
            <p:cNvPr id="119" name="Прямоугольник 118"/>
            <p:cNvSpPr/>
            <p:nvPr/>
          </p:nvSpPr>
          <p:spPr>
            <a:xfrm rot="16200000">
              <a:off x="-6614102" y="1997909"/>
              <a:ext cx="4240089" cy="2723080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ru-RU" sz="1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УПРАВЛЕНИЕ ЗАБОЛЕВАНИЕМ И </a:t>
              </a:r>
              <a:endParaRPr lang="en-US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sz="1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РЕАБИЛИТАЦИЯ</a:t>
              </a:r>
            </a:p>
          </p:txBody>
        </p:sp>
        <p:sp>
          <p:nvSpPr>
            <p:cNvPr id="120" name="Прямоугольник 119"/>
            <p:cNvSpPr/>
            <p:nvPr/>
          </p:nvSpPr>
          <p:spPr>
            <a:xfrm>
              <a:off x="-4600275" y="763117"/>
              <a:ext cx="2896837" cy="4994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Информация о здоровом образе жизни в моем телефоне</a:t>
              </a:r>
            </a:p>
          </p:txBody>
        </p:sp>
        <p:sp>
          <p:nvSpPr>
            <p:cNvPr id="121" name="Прямоугольник 120"/>
            <p:cNvSpPr/>
            <p:nvPr/>
          </p:nvSpPr>
          <p:spPr>
            <a:xfrm>
              <a:off x="-4225047" y="1984090"/>
              <a:ext cx="1932375" cy="4994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Веду активный образ жизни</a:t>
              </a:r>
            </a:p>
          </p:txBody>
        </p:sp>
        <p:sp>
          <p:nvSpPr>
            <p:cNvPr id="122" name="Прямоугольник 121"/>
            <p:cNvSpPr/>
            <p:nvPr/>
          </p:nvSpPr>
          <p:spPr>
            <a:xfrm>
              <a:off x="-4679516" y="1627986"/>
              <a:ext cx="3051210" cy="3032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Управление диетой</a:t>
              </a:r>
            </a:p>
          </p:txBody>
        </p:sp>
        <p:sp>
          <p:nvSpPr>
            <p:cNvPr id="123" name="Прямоугольник 122"/>
            <p:cNvSpPr/>
            <p:nvPr/>
          </p:nvSpPr>
          <p:spPr>
            <a:xfrm>
              <a:off x="-4674207" y="1198993"/>
              <a:ext cx="3040591" cy="3032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Уведомления о </a:t>
              </a:r>
              <a:r>
                <a:rPr lang="ru-RU" sz="11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вакцинациях</a:t>
              </a:r>
              <a:endPara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4" name="Прямоугольник 123"/>
            <p:cNvSpPr/>
            <p:nvPr/>
          </p:nvSpPr>
          <p:spPr>
            <a:xfrm>
              <a:off x="-2200263" y="2672619"/>
              <a:ext cx="1928245" cy="6956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Получаю приглашения на скрининг</a:t>
              </a:r>
            </a:p>
          </p:txBody>
        </p:sp>
        <p:sp>
          <p:nvSpPr>
            <p:cNvPr id="125" name="Прямоугольник 124"/>
            <p:cNvSpPr/>
            <p:nvPr/>
          </p:nvSpPr>
          <p:spPr>
            <a:xfrm>
              <a:off x="-2230716" y="3322143"/>
              <a:ext cx="2120275" cy="4994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Онлайн консультация с врачом</a:t>
              </a:r>
            </a:p>
          </p:txBody>
        </p:sp>
        <p:sp>
          <p:nvSpPr>
            <p:cNvPr id="126" name="Прямоугольник 125"/>
            <p:cNvSpPr/>
            <p:nvPr/>
          </p:nvSpPr>
          <p:spPr>
            <a:xfrm>
              <a:off x="-1890973" y="4007787"/>
              <a:ext cx="1556818" cy="4994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Записался онлайн к врачу</a:t>
              </a:r>
            </a:p>
          </p:txBody>
        </p:sp>
        <p:pic>
          <p:nvPicPr>
            <p:cNvPr id="127" name="Рисунок 126"/>
            <p:cNvPicPr>
              <a:picLocks noChangeAspect="1"/>
            </p:cNvPicPr>
            <p:nvPr/>
          </p:nvPicPr>
          <p:blipFill rotWithShape="1">
            <a:blip r:embed="rId2" cstate="print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405"/>
            <a:stretch/>
          </p:blipFill>
          <p:spPr>
            <a:xfrm>
              <a:off x="-3824273" y="2729767"/>
              <a:ext cx="1353286" cy="1144813"/>
            </a:xfrm>
            <a:prstGeom prst="rect">
              <a:avLst/>
            </a:prstGeom>
          </p:spPr>
        </p:pic>
        <p:sp>
          <p:nvSpPr>
            <p:cNvPr id="128" name="Прямоугольник 127"/>
            <p:cNvSpPr/>
            <p:nvPr/>
          </p:nvSpPr>
          <p:spPr>
            <a:xfrm>
              <a:off x="-4552993" y="5665388"/>
              <a:ext cx="2849556" cy="4994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личном кабинете найду рекомендации моего врача</a:t>
              </a:r>
            </a:p>
          </p:txBody>
        </p:sp>
        <p:sp>
          <p:nvSpPr>
            <p:cNvPr id="129" name="Прямоугольник 128"/>
            <p:cNvSpPr/>
            <p:nvPr/>
          </p:nvSpPr>
          <p:spPr>
            <a:xfrm>
              <a:off x="-4203488" y="4447002"/>
              <a:ext cx="2113647" cy="4994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Получил уведомление с результатами анализов</a:t>
              </a:r>
            </a:p>
          </p:txBody>
        </p:sp>
        <p:sp>
          <p:nvSpPr>
            <p:cNvPr id="130" name="Прямоугольник 129"/>
            <p:cNvSpPr/>
            <p:nvPr/>
          </p:nvSpPr>
          <p:spPr>
            <a:xfrm>
              <a:off x="-4473522" y="4956657"/>
              <a:ext cx="279923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Все диагнозы в личном кабинете</a:t>
              </a:r>
            </a:p>
          </p:txBody>
        </p:sp>
        <p:sp>
          <p:nvSpPr>
            <p:cNvPr id="131" name="Прямоугольник 130"/>
            <p:cNvSpPr/>
            <p:nvPr/>
          </p:nvSpPr>
          <p:spPr>
            <a:xfrm>
              <a:off x="-4857904" y="5410410"/>
              <a:ext cx="3558540" cy="3032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Получил рецепт и место выдачи лекарств</a:t>
              </a:r>
            </a:p>
          </p:txBody>
        </p:sp>
        <p:sp>
          <p:nvSpPr>
            <p:cNvPr id="132" name="Прямоугольник 131"/>
            <p:cNvSpPr/>
            <p:nvPr/>
          </p:nvSpPr>
          <p:spPr>
            <a:xfrm>
              <a:off x="-5750776" y="2194056"/>
              <a:ext cx="1599595" cy="89189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 моим заболеванием я теперь должен больше ходить </a:t>
              </a:r>
            </a:p>
          </p:txBody>
        </p:sp>
        <p:sp>
          <p:nvSpPr>
            <p:cNvPr id="133" name="Прямоугольник 132"/>
            <p:cNvSpPr/>
            <p:nvPr/>
          </p:nvSpPr>
          <p:spPr>
            <a:xfrm>
              <a:off x="-5674504" y="3056140"/>
              <a:ext cx="1847287" cy="6956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1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Получаю уведомления принять  </a:t>
              </a:r>
              <a:r>
                <a:rPr lang="ru-RU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лекарства</a:t>
              </a:r>
            </a:p>
          </p:txBody>
        </p:sp>
        <p:sp>
          <p:nvSpPr>
            <p:cNvPr id="134" name="Прямоугольник 133"/>
            <p:cNvSpPr/>
            <p:nvPr/>
          </p:nvSpPr>
          <p:spPr>
            <a:xfrm>
              <a:off x="-5625581" y="3751815"/>
              <a:ext cx="1304711" cy="1088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Постоянно имею данные о моем состоянии здоровья</a:t>
              </a:r>
            </a:p>
          </p:txBody>
        </p:sp>
        <p:pic>
          <p:nvPicPr>
            <p:cNvPr id="135" name="Рисунок 134"/>
            <p:cNvPicPr>
              <a:picLocks noChangeAspect="1"/>
            </p:cNvPicPr>
            <p:nvPr/>
          </p:nvPicPr>
          <p:blipFill rotWithShape="1">
            <a:blip r:embed="rId3" cstate="print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819" t="28046" r="38961" b="63581"/>
            <a:stretch/>
          </p:blipFill>
          <p:spPr>
            <a:xfrm>
              <a:off x="-3241793" y="2984103"/>
              <a:ext cx="187643" cy="70712"/>
            </a:xfrm>
            <a:prstGeom prst="rect">
              <a:avLst/>
            </a:prstGeom>
          </p:spPr>
        </p:pic>
        <p:pic>
          <p:nvPicPr>
            <p:cNvPr id="136" name="Рисунок 135"/>
            <p:cNvPicPr>
              <a:picLocks noChangeAspect="1"/>
            </p:cNvPicPr>
            <p:nvPr/>
          </p:nvPicPr>
          <p:blipFill rotWithShape="1">
            <a:blip r:embed="rId4" cstate="print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819" t="38133" r="38961" b="48695"/>
            <a:stretch/>
          </p:blipFill>
          <p:spPr>
            <a:xfrm>
              <a:off x="-3240485" y="3111122"/>
              <a:ext cx="187643" cy="111237"/>
            </a:xfrm>
            <a:prstGeom prst="rect">
              <a:avLst/>
            </a:prstGeom>
          </p:spPr>
        </p:pic>
      </p:grpSp>
      <p:sp>
        <p:nvSpPr>
          <p:cNvPr id="137" name="Дуга 136"/>
          <p:cNvSpPr/>
          <p:nvPr/>
        </p:nvSpPr>
        <p:spPr>
          <a:xfrm rot="10800000">
            <a:off x="839492" y="-45127"/>
            <a:ext cx="6924570" cy="6924570"/>
          </a:xfrm>
          <a:prstGeom prst="arc">
            <a:avLst>
              <a:gd name="adj1" fmla="val 18687733"/>
              <a:gd name="adj2" fmla="val 20056584"/>
            </a:avLst>
          </a:prstGeom>
          <a:ln w="165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8" name="Скругленный прямоугольник 137"/>
          <p:cNvSpPr/>
          <p:nvPr/>
        </p:nvSpPr>
        <p:spPr>
          <a:xfrm rot="16200000">
            <a:off x="-1174313" y="2801573"/>
            <a:ext cx="3456523" cy="97632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Мобильные 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приложения по управлению заболеваниями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88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01713" y="775487"/>
            <a:ext cx="5565880" cy="5589521"/>
            <a:chOff x="633209" y="247098"/>
            <a:chExt cx="6336560" cy="6363475"/>
          </a:xfrm>
        </p:grpSpPr>
        <p:sp>
          <p:nvSpPr>
            <p:cNvPr id="13" name="Дуга 12"/>
            <p:cNvSpPr/>
            <p:nvPr/>
          </p:nvSpPr>
          <p:spPr>
            <a:xfrm rot="2700000">
              <a:off x="1084589" y="518617"/>
              <a:ext cx="5885180" cy="5885181"/>
            </a:xfrm>
            <a:prstGeom prst="arc">
              <a:avLst>
                <a:gd name="adj1" fmla="val 16287935"/>
                <a:gd name="adj2" fmla="val 21546779"/>
              </a:avLst>
            </a:prstGeom>
            <a:solidFill>
              <a:srgbClr val="0070C0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8" name="Дуга 17"/>
            <p:cNvSpPr/>
            <p:nvPr/>
          </p:nvSpPr>
          <p:spPr>
            <a:xfrm rot="8100000">
              <a:off x="877815" y="725393"/>
              <a:ext cx="5885180" cy="5885180"/>
            </a:xfrm>
            <a:prstGeom prst="arc">
              <a:avLst>
                <a:gd name="adj1" fmla="val 16207291"/>
                <a:gd name="adj2" fmla="val 31965"/>
              </a:avLst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Дуга 21"/>
            <p:cNvSpPr/>
            <p:nvPr/>
          </p:nvSpPr>
          <p:spPr>
            <a:xfrm rot="13500000">
              <a:off x="633210" y="426955"/>
              <a:ext cx="5885180" cy="5885181"/>
            </a:xfrm>
            <a:prstGeom prst="arc">
              <a:avLst>
                <a:gd name="adj1" fmla="val 16299758"/>
                <a:gd name="adj2" fmla="val 2151253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Дуга 23"/>
            <p:cNvSpPr/>
            <p:nvPr/>
          </p:nvSpPr>
          <p:spPr>
            <a:xfrm rot="18900000">
              <a:off x="813070" y="247098"/>
              <a:ext cx="5885180" cy="5885179"/>
            </a:xfrm>
            <a:prstGeom prst="arc">
              <a:avLst>
                <a:gd name="adj1" fmla="val 16200751"/>
                <a:gd name="adj2" fmla="val 46810"/>
              </a:avLst>
            </a:prstGeom>
            <a:solidFill>
              <a:srgbClr val="92D050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Овал 15"/>
            <p:cNvSpPr/>
            <p:nvPr/>
          </p:nvSpPr>
          <p:spPr>
            <a:xfrm rot="2700000">
              <a:off x="2927849" y="2536909"/>
              <a:ext cx="1805786" cy="18057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Овал 4"/>
            <p:cNvSpPr/>
            <p:nvPr/>
          </p:nvSpPr>
          <p:spPr>
            <a:xfrm rot="2700000">
              <a:off x="3096176" y="2705237"/>
              <a:ext cx="1447710" cy="144771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Прямоугольник 28"/>
            <p:cNvSpPr>
              <a:spLocks/>
            </p:cNvSpPr>
            <p:nvPr/>
          </p:nvSpPr>
          <p:spPr>
            <a:xfrm>
              <a:off x="3231912" y="3843054"/>
              <a:ext cx="1285206" cy="184666"/>
            </a:xfrm>
            <a:prstGeom prst="rect">
              <a:avLst/>
            </a:prstGeom>
            <a:noFill/>
          </p:spPr>
          <p:txBody>
            <a:bodyPr wrap="square" lIns="0" tIns="0" rIns="0" bIns="0" numCol="1" anchor="ctr" anchorCtr="0">
              <a:spAutoFit/>
            </a:bodyPr>
            <a:lstStyle/>
            <a:p>
              <a:pPr algn="ctr"/>
              <a:r>
                <a:rPr lang="ru-RU" sz="12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ПАЦИЕНТ</a:t>
              </a:r>
            </a:p>
          </p:txBody>
        </p:sp>
        <p:sp>
          <p:nvSpPr>
            <p:cNvPr id="38" name="Прямоугольник 37"/>
            <p:cNvSpPr/>
            <p:nvPr/>
          </p:nvSpPr>
          <p:spPr>
            <a:xfrm rot="120000">
              <a:off x="1760291" y="403142"/>
              <a:ext cx="4070541" cy="2723080"/>
            </a:xfrm>
            <a:prstGeom prst="rect">
              <a:avLst/>
            </a:prstGeom>
          </p:spPr>
          <p:txBody>
            <a:bodyPr wrap="none">
              <a:prstTxWarp prst="textArchUp">
                <a:avLst>
                  <a:gd name="adj" fmla="val 11585482"/>
                </a:avLst>
              </a:prstTxWarp>
              <a:spAutoFit/>
            </a:bodyPr>
            <a:lstStyle/>
            <a:p>
              <a:pPr algn="ctr"/>
              <a:r>
                <a:rPr lang="ru-RU" sz="1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ОЗДОРОВЛЕНИЕ И</a:t>
              </a:r>
              <a:r>
                <a:rPr lang="en-US" sz="1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ПРОФИЛАКТИКА</a:t>
              </a:r>
            </a:p>
          </p:txBody>
        </p:sp>
        <p:sp>
          <p:nvSpPr>
            <p:cNvPr id="40" name="Прямоугольник 39"/>
            <p:cNvSpPr/>
            <p:nvPr/>
          </p:nvSpPr>
          <p:spPr>
            <a:xfrm rot="5400000">
              <a:off x="3448554" y="2086601"/>
              <a:ext cx="3891454" cy="2723080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ru-RU" sz="1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РАННЕЕ ВЫЯВЛЕНИЕ</a:t>
              </a:r>
              <a:r>
                <a:rPr lang="en-US" sz="1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БОЛЕЗНЕЙ</a:t>
              </a:r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1676373" y="3736972"/>
              <a:ext cx="4240089" cy="2723080"/>
            </a:xfrm>
            <a:prstGeom prst="rect">
              <a:avLst/>
            </a:prstGeom>
          </p:spPr>
          <p:txBody>
            <a:bodyPr wrap="none">
              <a:prstTxWarp prst="textArchDown">
                <a:avLst>
                  <a:gd name="adj" fmla="val 219890"/>
                </a:avLst>
              </a:prstTxWarp>
              <a:spAutoFit/>
            </a:bodyPr>
            <a:lstStyle/>
            <a:p>
              <a:pPr algn="ctr"/>
              <a:r>
                <a:rPr lang="ru-RU" sz="1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ОКАЗАНИЕ МЕДИЦИНСКОЙ ПОМОЩИ</a:t>
              </a:r>
            </a:p>
          </p:txBody>
        </p:sp>
        <p:sp>
          <p:nvSpPr>
            <p:cNvPr id="45" name="Прямоугольник 44"/>
            <p:cNvSpPr/>
            <p:nvPr/>
          </p:nvSpPr>
          <p:spPr>
            <a:xfrm rot="16200000">
              <a:off x="605128" y="1761275"/>
              <a:ext cx="4240089" cy="3196348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ru-RU" sz="1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УПРАВЛЕНИЕ ЗАБОЛЕВАНИЕМ И </a:t>
              </a:r>
              <a:endParaRPr lang="en-US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sz="1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РЕАБИЛИТАЦИЯ</a:t>
              </a:r>
            </a:p>
          </p:txBody>
        </p:sp>
        <p:sp>
          <p:nvSpPr>
            <p:cNvPr id="46" name="Прямоугольник 45"/>
            <p:cNvSpPr/>
            <p:nvPr/>
          </p:nvSpPr>
          <p:spPr>
            <a:xfrm>
              <a:off x="2330172" y="706176"/>
              <a:ext cx="2896837" cy="5255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Как вести здоровый образ жизни?</a:t>
              </a:r>
            </a:p>
          </p:txBody>
        </p:sp>
        <p:sp>
          <p:nvSpPr>
            <p:cNvPr id="47" name="Прямоугольник 46"/>
            <p:cNvSpPr/>
            <p:nvPr/>
          </p:nvSpPr>
          <p:spPr>
            <a:xfrm>
              <a:off x="2431962" y="1543773"/>
              <a:ext cx="28097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Зачем заниматься физической культурой? </a:t>
              </a:r>
            </a:p>
          </p:txBody>
        </p:sp>
        <p:sp>
          <p:nvSpPr>
            <p:cNvPr id="48" name="Прямоугольник 47"/>
            <p:cNvSpPr/>
            <p:nvPr/>
          </p:nvSpPr>
          <p:spPr>
            <a:xfrm>
              <a:off x="2669720" y="1961993"/>
              <a:ext cx="3051211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Как правильно питаться?</a:t>
              </a: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2013065" y="1122361"/>
              <a:ext cx="3473176" cy="3153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Какие и когда нужно делать прививки?</a:t>
              </a: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5083864" y="2377128"/>
              <a:ext cx="1504288" cy="5255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Когда </a:t>
              </a:r>
              <a:r>
                <a:rPr lang="ru-RU" sz="12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пройти </a:t>
              </a: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проф. осмотр?</a:t>
              </a:r>
            </a:p>
          </p:txBody>
        </p:sp>
        <p:sp>
          <p:nvSpPr>
            <p:cNvPr id="51" name="Прямоугольник 50"/>
            <p:cNvSpPr/>
            <p:nvPr/>
          </p:nvSpPr>
          <p:spPr>
            <a:xfrm>
              <a:off x="4721702" y="3127176"/>
              <a:ext cx="2149236" cy="7358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Как </a:t>
              </a:r>
              <a:r>
                <a:rPr lang="ru-RU" sz="12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не </a:t>
              </a: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посещая врача пройти первичную диагностику</a:t>
              </a:r>
              <a:r>
                <a:rPr lang="kk-KZ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Прямоугольник 51"/>
            <p:cNvSpPr/>
            <p:nvPr/>
          </p:nvSpPr>
          <p:spPr>
            <a:xfrm>
              <a:off x="5094386" y="4062414"/>
              <a:ext cx="1556818" cy="5255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Как попасть к врачу?</a:t>
              </a:r>
            </a:p>
          </p:txBody>
        </p:sp>
        <p:grpSp>
          <p:nvGrpSpPr>
            <p:cNvPr id="53" name="Группа 52"/>
            <p:cNvGrpSpPr/>
            <p:nvPr/>
          </p:nvGrpSpPr>
          <p:grpSpPr>
            <a:xfrm>
              <a:off x="3158324" y="2729767"/>
              <a:ext cx="1353286" cy="1144813"/>
              <a:chOff x="4320427" y="2284478"/>
              <a:chExt cx="2707380" cy="2290309"/>
            </a:xfrm>
          </p:grpSpPr>
          <p:pic>
            <p:nvPicPr>
              <p:cNvPr id="54" name="Рисунок 53"/>
              <p:cNvPicPr>
                <a:picLocks noChangeAspect="1"/>
              </p:cNvPicPr>
              <p:nvPr/>
            </p:nvPicPr>
            <p:blipFill rotWithShape="1">
              <a:blip r:embed="rId2" cstate="print">
                <a:clrChange>
                  <a:clrFrom>
                    <a:srgbClr val="000000">
                      <a:alpha val="0"/>
                    </a:srgbClr>
                  </a:clrFrom>
                  <a:clrTo>
                    <a:srgbClr val="000000">
                      <a:alpha val="0"/>
                    </a:srgbClr>
                  </a:clrTo>
                </a:clrChange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5405"/>
              <a:stretch/>
            </p:blipFill>
            <p:spPr>
              <a:xfrm>
                <a:off x="4320427" y="2284478"/>
                <a:ext cx="2707380" cy="2290309"/>
              </a:xfrm>
              <a:prstGeom prst="rect">
                <a:avLst/>
              </a:prstGeom>
            </p:spPr>
          </p:pic>
          <p:pic>
            <p:nvPicPr>
              <p:cNvPr id="55" name="Рисунок 54"/>
              <p:cNvPicPr>
                <a:picLocks noChangeAspect="1"/>
              </p:cNvPicPr>
              <p:nvPr/>
            </p:nvPicPr>
            <p:blipFill rotWithShape="1">
              <a:blip r:embed="rId3" cstate="print">
                <a:clrChange>
                  <a:clrFrom>
                    <a:srgbClr val="000000">
                      <a:alpha val="0"/>
                    </a:srgbClr>
                  </a:clrFrom>
                  <a:clrTo>
                    <a:srgbClr val="000000">
                      <a:alpha val="0"/>
                    </a:srgbClr>
                  </a:clrTo>
                </a:clrChange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8819" t="28046" r="38961" b="63581"/>
              <a:stretch/>
            </p:blipFill>
            <p:spPr>
              <a:xfrm>
                <a:off x="5467346" y="2876993"/>
                <a:ext cx="403238" cy="151957"/>
              </a:xfrm>
              <a:prstGeom prst="rect">
                <a:avLst/>
              </a:prstGeom>
            </p:spPr>
          </p:pic>
          <p:pic>
            <p:nvPicPr>
              <p:cNvPr id="56" name="Рисунок 55"/>
              <p:cNvPicPr>
                <a:picLocks noChangeAspect="1"/>
              </p:cNvPicPr>
              <p:nvPr/>
            </p:nvPicPr>
            <p:blipFill rotWithShape="1">
              <a:blip r:embed="rId4" cstate="print">
                <a:clrChange>
                  <a:clrFrom>
                    <a:srgbClr val="000000">
                      <a:alpha val="0"/>
                    </a:srgbClr>
                  </a:clrFrom>
                  <a:clrTo>
                    <a:srgbClr val="000000">
                      <a:alpha val="0"/>
                    </a:srgbClr>
                  </a:clrTo>
                </a:clrChange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8819" t="38133" r="38961" b="48695"/>
              <a:stretch/>
            </p:blipFill>
            <p:spPr>
              <a:xfrm rot="10800000">
                <a:off x="5467346" y="3035708"/>
                <a:ext cx="403238" cy="239045"/>
              </a:xfrm>
              <a:prstGeom prst="rect">
                <a:avLst/>
              </a:prstGeom>
            </p:spPr>
          </p:pic>
          <p:pic>
            <p:nvPicPr>
              <p:cNvPr id="57" name="Рисунок 56"/>
              <p:cNvPicPr>
                <a:picLocks noChangeAspect="1"/>
              </p:cNvPicPr>
              <p:nvPr/>
            </p:nvPicPr>
            <p:blipFill rotWithShape="1">
              <a:blip r:embed="rId5" cstate="print">
                <a:clrChange>
                  <a:clrFrom>
                    <a:srgbClr val="000000">
                      <a:alpha val="0"/>
                    </a:srgbClr>
                  </a:clrFrom>
                  <a:clrTo>
                    <a:srgbClr val="000000">
                      <a:alpha val="0"/>
                    </a:srgbClr>
                  </a:clrTo>
                </a:clrChange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4297" t="808" r="15097" b="63098"/>
              <a:stretch/>
            </p:blipFill>
            <p:spPr>
              <a:xfrm>
                <a:off x="6124691" y="2421312"/>
                <a:ext cx="526474" cy="922189"/>
              </a:xfrm>
              <a:prstGeom prst="rect">
                <a:avLst/>
              </a:prstGeom>
            </p:spPr>
          </p:pic>
        </p:grpSp>
        <p:sp>
          <p:nvSpPr>
            <p:cNvPr id="58" name="Прямоугольник 57"/>
            <p:cNvSpPr/>
            <p:nvPr/>
          </p:nvSpPr>
          <p:spPr>
            <a:xfrm>
              <a:off x="2429604" y="5590048"/>
              <a:ext cx="2849556" cy="5255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Где узнать назначения и рекомендации врача?</a:t>
              </a:r>
            </a:p>
          </p:txBody>
        </p:sp>
        <p:sp>
          <p:nvSpPr>
            <p:cNvPr id="59" name="Прямоугольник 58"/>
            <p:cNvSpPr/>
            <p:nvPr/>
          </p:nvSpPr>
          <p:spPr>
            <a:xfrm>
              <a:off x="2721769" y="4341762"/>
              <a:ext cx="2113647" cy="5255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Как получить результаты анализов?</a:t>
              </a:r>
            </a:p>
          </p:txBody>
        </p:sp>
        <p:sp>
          <p:nvSpPr>
            <p:cNvPr id="61" name="Прямоугольник 60"/>
            <p:cNvSpPr/>
            <p:nvPr/>
          </p:nvSpPr>
          <p:spPr>
            <a:xfrm>
              <a:off x="2509075" y="4904896"/>
              <a:ext cx="2799236" cy="3153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Где посмотреть свои диагнозы?</a:t>
              </a:r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2124693" y="5254683"/>
              <a:ext cx="3558540" cy="3153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Где получить </a:t>
              </a:r>
              <a:r>
                <a:rPr lang="ru-RU" sz="12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назначенное лекарство</a:t>
              </a: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63" name="Прямоугольник 62"/>
            <p:cNvSpPr/>
            <p:nvPr/>
          </p:nvSpPr>
          <p:spPr>
            <a:xfrm>
              <a:off x="1324895" y="2420627"/>
              <a:ext cx="1599595" cy="4905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Как жить с моим  </a:t>
              </a:r>
              <a:r>
                <a:rPr lang="ru-RU" sz="11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диагнозом? </a:t>
              </a:r>
              <a:endPara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Прямоугольник 63"/>
            <p:cNvSpPr/>
            <p:nvPr/>
          </p:nvSpPr>
          <p:spPr>
            <a:xfrm>
              <a:off x="1332400" y="3110197"/>
              <a:ext cx="1911703" cy="4905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Какое лекарство принимать? </a:t>
              </a:r>
            </a:p>
          </p:txBody>
        </p:sp>
        <p:sp>
          <p:nvSpPr>
            <p:cNvPr id="65" name="Прямоугольник 64"/>
            <p:cNvSpPr/>
            <p:nvPr/>
          </p:nvSpPr>
          <p:spPr>
            <a:xfrm>
              <a:off x="1354772" y="3615968"/>
              <a:ext cx="1686635" cy="8759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Как постоянно следить за своим состоянием здоровья?</a:t>
              </a:r>
            </a:p>
          </p:txBody>
        </p:sp>
      </p:grpSp>
      <p:pic>
        <p:nvPicPr>
          <p:cNvPr id="70" name="Рисунок 69"/>
          <p:cNvPicPr>
            <a:picLocks noChangeAspect="1"/>
          </p:cNvPicPr>
          <p:nvPr/>
        </p:nvPicPr>
        <p:blipFill rotWithShape="1">
          <a:blip r:embed="rId6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022"/>
          <a:stretch/>
        </p:blipFill>
        <p:spPr>
          <a:xfrm rot="5400000" flipH="1" flipV="1">
            <a:off x="6700999" y="4312388"/>
            <a:ext cx="2371189" cy="2062405"/>
          </a:xfrm>
          <a:prstGeom prst="rect">
            <a:avLst/>
          </a:prstGeom>
        </p:spPr>
      </p:pic>
      <p:grpSp>
        <p:nvGrpSpPr>
          <p:cNvPr id="71" name="Группа 70"/>
          <p:cNvGrpSpPr/>
          <p:nvPr/>
        </p:nvGrpSpPr>
        <p:grpSpPr>
          <a:xfrm>
            <a:off x="8601535" y="2140249"/>
            <a:ext cx="3731935" cy="2223476"/>
            <a:chOff x="7239102" y="2034517"/>
            <a:chExt cx="2778750" cy="1655571"/>
          </a:xfrm>
        </p:grpSpPr>
        <p:pic>
          <p:nvPicPr>
            <p:cNvPr id="72" name="Рисунок 71"/>
            <p:cNvPicPr>
              <a:picLocks noChangeAspect="1"/>
            </p:cNvPicPr>
            <p:nvPr/>
          </p:nvPicPr>
          <p:blipFill rotWithShape="1">
            <a:blip r:embed="rId7" cstate="print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036"/>
            <a:stretch/>
          </p:blipFill>
          <p:spPr>
            <a:xfrm>
              <a:off x="7842746" y="2034517"/>
              <a:ext cx="1586875" cy="1364150"/>
            </a:xfrm>
            <a:prstGeom prst="rect">
              <a:avLst/>
            </a:prstGeom>
          </p:spPr>
        </p:pic>
        <p:sp>
          <p:nvSpPr>
            <p:cNvPr id="73" name="Прямоугольник 72"/>
            <p:cNvSpPr>
              <a:spLocks/>
            </p:cNvSpPr>
            <p:nvPr/>
          </p:nvSpPr>
          <p:spPr>
            <a:xfrm>
              <a:off x="7239102" y="3382311"/>
              <a:ext cx="2778750" cy="307777"/>
            </a:xfrm>
            <a:prstGeom prst="rect">
              <a:avLst/>
            </a:prstGeom>
            <a:noFill/>
          </p:spPr>
          <p:txBody>
            <a:bodyPr wrap="square" lIns="0" tIns="0" rIns="0" bIns="0" numCol="1" anchor="ctr" anchorCtr="0">
              <a:spAutoFit/>
            </a:bodyPr>
            <a:lstStyle/>
            <a:p>
              <a:pPr algn="ctr"/>
              <a:r>
                <a:rPr lang="ru-RU" sz="20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Здоровье</a:t>
              </a:r>
            </a:p>
          </p:txBody>
        </p:sp>
      </p:grpSp>
      <p:sp>
        <p:nvSpPr>
          <p:cNvPr id="74" name="Прямоугольник 73"/>
          <p:cNvSpPr>
            <a:spLocks/>
          </p:cNvSpPr>
          <p:nvPr/>
        </p:nvSpPr>
        <p:spPr>
          <a:xfrm>
            <a:off x="6495524" y="6410919"/>
            <a:ext cx="2778750" cy="246221"/>
          </a:xfrm>
          <a:prstGeom prst="rect">
            <a:avLst/>
          </a:prstGeom>
          <a:noFill/>
        </p:spPr>
        <p:txBody>
          <a:bodyPr wrap="square" lIns="0" tIns="0" rIns="0" bIns="0" numCol="1" anchor="ctr" anchorCtr="0">
            <a:spAutoFit/>
          </a:bodyPr>
          <a:lstStyle/>
          <a:p>
            <a:pPr algn="ctr"/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 здравоохранения</a:t>
            </a:r>
          </a:p>
        </p:txBody>
      </p:sp>
      <p:pic>
        <p:nvPicPr>
          <p:cNvPr id="75" name="Рисунок 74"/>
          <p:cNvPicPr>
            <a:picLocks noChangeAspect="1"/>
          </p:cNvPicPr>
          <p:nvPr/>
        </p:nvPicPr>
        <p:blipFill rotWithShape="1">
          <a:blip r:embed="rId8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572"/>
          <a:stretch/>
        </p:blipFill>
        <p:spPr>
          <a:xfrm>
            <a:off x="8420916" y="5170896"/>
            <a:ext cx="361238" cy="308598"/>
          </a:xfrm>
          <a:prstGeom prst="rect">
            <a:avLst/>
          </a:prstGeom>
        </p:spPr>
      </p:pic>
      <p:pic>
        <p:nvPicPr>
          <p:cNvPr id="76" name="Рисунок 75"/>
          <p:cNvPicPr>
            <a:picLocks noChangeAspect="1"/>
          </p:cNvPicPr>
          <p:nvPr/>
        </p:nvPicPr>
        <p:blipFill rotWithShape="1">
          <a:blip r:embed="rId9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34" t="8627" r="3537" b="62519"/>
          <a:stretch/>
        </p:blipFill>
        <p:spPr>
          <a:xfrm flipV="1">
            <a:off x="5841687" y="5297486"/>
            <a:ext cx="1091998" cy="953989"/>
          </a:xfrm>
          <a:prstGeom prst="rect">
            <a:avLst/>
          </a:prstGeom>
        </p:spPr>
      </p:pic>
      <p:pic>
        <p:nvPicPr>
          <p:cNvPr id="77" name="Рисунок 76"/>
          <p:cNvPicPr>
            <a:picLocks noChangeAspect="1"/>
          </p:cNvPicPr>
          <p:nvPr/>
        </p:nvPicPr>
        <p:blipFill rotWithShape="1">
          <a:blip r:embed="rId9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34" t="8627" r="3537" b="62519"/>
          <a:stretch/>
        </p:blipFill>
        <p:spPr>
          <a:xfrm rot="18421570" flipV="1">
            <a:off x="8856040" y="4245306"/>
            <a:ext cx="1091998" cy="953989"/>
          </a:xfrm>
          <a:prstGeom prst="rect">
            <a:avLst/>
          </a:prstGeom>
        </p:spPr>
      </p:pic>
      <p:cxnSp>
        <p:nvCxnSpPr>
          <p:cNvPr id="79" name="Прямая соединительная линия 78"/>
          <p:cNvCxnSpPr/>
          <p:nvPr/>
        </p:nvCxnSpPr>
        <p:spPr>
          <a:xfrm>
            <a:off x="6585151" y="608304"/>
            <a:ext cx="4288987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0" name="Прямоугольник 59"/>
          <p:cNvSpPr/>
          <p:nvPr/>
        </p:nvSpPr>
        <p:spPr>
          <a:xfrm>
            <a:off x="11487150" y="0"/>
            <a:ext cx="485775" cy="6286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Номер слайда 24"/>
          <p:cNvSpPr>
            <a:spLocks noGrp="1"/>
          </p:cNvSpPr>
          <p:nvPr>
            <p:ph type="sldNum" sz="quarter" idx="12"/>
          </p:nvPr>
        </p:nvSpPr>
        <p:spPr>
          <a:xfrm>
            <a:off x="11487150" y="0"/>
            <a:ext cx="485775" cy="638436"/>
          </a:xfrm>
        </p:spPr>
        <p:txBody>
          <a:bodyPr/>
          <a:lstStyle/>
          <a:p>
            <a:pPr algn="ctr"/>
            <a:fld id="{5E8B0D4E-4D5A-4088-B0C6-94DFFE03A6A7}" type="slidenum">
              <a:rPr lang="ru-RU" sz="28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Равнобедренный треугольник 66"/>
          <p:cNvSpPr/>
          <p:nvPr/>
        </p:nvSpPr>
        <p:spPr>
          <a:xfrm>
            <a:off x="3648593" y="6448775"/>
            <a:ext cx="334301" cy="288191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>
            <a:off x="809417" y="115216"/>
            <a:ext cx="103996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ЭКОСИСТЕМА ЗДОРОВЬЯ</a:t>
            </a:r>
          </a:p>
        </p:txBody>
      </p:sp>
      <p:grpSp>
        <p:nvGrpSpPr>
          <p:cNvPr id="69" name="Группа 68"/>
          <p:cNvGrpSpPr/>
          <p:nvPr/>
        </p:nvGrpSpPr>
        <p:grpSpPr>
          <a:xfrm>
            <a:off x="24083" y="231019"/>
            <a:ext cx="823004" cy="685095"/>
            <a:chOff x="24083" y="231019"/>
            <a:chExt cx="823004" cy="685095"/>
          </a:xfrm>
        </p:grpSpPr>
        <p:pic>
          <p:nvPicPr>
            <p:cNvPr id="80" name="Рисунок 79"/>
            <p:cNvPicPr>
              <a:picLocks noChangeAspect="1"/>
            </p:cNvPicPr>
            <p:nvPr/>
          </p:nvPicPr>
          <p:blipFill rotWithShape="1">
            <a:blip r:embed="rId10" cstate="print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7"/>
            <a:stretch/>
          </p:blipFill>
          <p:spPr>
            <a:xfrm>
              <a:off x="24083" y="231019"/>
              <a:ext cx="823004" cy="685095"/>
            </a:xfrm>
            <a:prstGeom prst="rect">
              <a:avLst/>
            </a:prstGeom>
          </p:spPr>
        </p:pic>
        <p:sp>
          <p:nvSpPr>
            <p:cNvPr id="81" name="Овал 80"/>
            <p:cNvSpPr/>
            <p:nvPr/>
          </p:nvSpPr>
          <p:spPr>
            <a:xfrm>
              <a:off x="265544" y="370689"/>
              <a:ext cx="404839" cy="40483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82" name="Рисунок 81"/>
            <p:cNvPicPr>
              <a:picLocks noChangeAspect="1"/>
            </p:cNvPicPr>
            <p:nvPr/>
          </p:nvPicPr>
          <p:blipFill rotWithShape="1">
            <a:blip r:embed="rId11" cstate="print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405"/>
            <a:stretch/>
          </p:blipFill>
          <p:spPr>
            <a:xfrm>
              <a:off x="224199" y="338106"/>
              <a:ext cx="466702" cy="394807"/>
            </a:xfrm>
            <a:prstGeom prst="rect">
              <a:avLst/>
            </a:prstGeom>
          </p:spPr>
        </p:pic>
        <p:pic>
          <p:nvPicPr>
            <p:cNvPr id="83" name="Рисунок 82"/>
            <p:cNvPicPr>
              <a:picLocks noChangeAspect="1"/>
            </p:cNvPicPr>
            <p:nvPr/>
          </p:nvPicPr>
          <p:blipFill rotWithShape="1">
            <a:blip r:embed="rId12" cstate="print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819" t="28046" r="38961" b="63581"/>
            <a:stretch/>
          </p:blipFill>
          <p:spPr>
            <a:xfrm>
              <a:off x="422288" y="437819"/>
              <a:ext cx="69510" cy="26195"/>
            </a:xfrm>
            <a:prstGeom prst="rect">
              <a:avLst/>
            </a:prstGeom>
          </p:spPr>
        </p:pic>
      </p:grpSp>
      <p:cxnSp>
        <p:nvCxnSpPr>
          <p:cNvPr id="84" name="Прямая соединительная линия 83"/>
          <p:cNvCxnSpPr/>
          <p:nvPr/>
        </p:nvCxnSpPr>
        <p:spPr>
          <a:xfrm>
            <a:off x="884757" y="608304"/>
            <a:ext cx="7265487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Дуга 2"/>
          <p:cNvSpPr/>
          <p:nvPr/>
        </p:nvSpPr>
        <p:spPr>
          <a:xfrm>
            <a:off x="32211" y="459100"/>
            <a:ext cx="6924570" cy="6924570"/>
          </a:xfrm>
          <a:prstGeom prst="arc">
            <a:avLst>
              <a:gd name="adj1" fmla="val 17942668"/>
              <a:gd name="adj2" fmla="val 0"/>
            </a:avLst>
          </a:prstGeom>
          <a:ln w="165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Дуга 84"/>
          <p:cNvSpPr/>
          <p:nvPr/>
        </p:nvSpPr>
        <p:spPr>
          <a:xfrm rot="11700000">
            <a:off x="708513" y="0"/>
            <a:ext cx="6924570" cy="6924570"/>
          </a:xfrm>
          <a:prstGeom prst="arc">
            <a:avLst>
              <a:gd name="adj1" fmla="val 17942668"/>
              <a:gd name="adj2" fmla="val 0"/>
            </a:avLst>
          </a:prstGeom>
          <a:ln w="165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77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4463292" y="1572575"/>
            <a:ext cx="5252209" cy="22293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0" y="4468568"/>
            <a:ext cx="12192000" cy="23103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11487150" y="0"/>
            <a:ext cx="485775" cy="6286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6" name="Номер слайда 24"/>
          <p:cNvSpPr>
            <a:spLocks noGrp="1"/>
          </p:cNvSpPr>
          <p:nvPr>
            <p:ph type="sldNum" sz="quarter" idx="12"/>
          </p:nvPr>
        </p:nvSpPr>
        <p:spPr>
          <a:xfrm>
            <a:off x="11487150" y="131762"/>
            <a:ext cx="485775" cy="365125"/>
          </a:xfrm>
        </p:spPr>
        <p:txBody>
          <a:bodyPr/>
          <a:lstStyle/>
          <a:p>
            <a:pPr algn="ctr"/>
            <a:fld id="{B25F628E-06B4-42FD-81EE-1EC655A76465}" type="slidenum"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71090" y="268148"/>
            <a:ext cx="1077595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ОЗДОРОВЛЕНИЕ И ПРОФИЛАКТИКА (ПОВЫШЕНИЕ КАЧЕСТВА ЖИЗНИ) 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860021" y="699035"/>
            <a:ext cx="9480954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1" name="Прямоугольник 50"/>
          <p:cNvSpPr>
            <a:spLocks/>
          </p:cNvSpPr>
          <p:nvPr/>
        </p:nvSpPr>
        <p:spPr>
          <a:xfrm>
            <a:off x="4286039" y="4578106"/>
            <a:ext cx="3394728" cy="276999"/>
          </a:xfrm>
          <a:prstGeom prst="rect">
            <a:avLst/>
          </a:prstGeom>
          <a:noFill/>
        </p:spPr>
        <p:txBody>
          <a:bodyPr wrap="square" lIns="0" tIns="0" rIns="0" bIns="0" numCol="1" anchor="ctr" anchorCtr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4796575" y="4810862"/>
            <a:ext cx="353877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Уведомления по питанию, здоровому образу жизни, физической нагрузке для конкретной организованной группой населения.</a:t>
            </a:r>
          </a:p>
          <a:p>
            <a:pPr algn="just"/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Срок: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декабрь 2018г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 </a:t>
            </a:r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населения: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2018г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30%</a:t>
            </a:r>
          </a:p>
          <a:p>
            <a:pPr algn="just"/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2019г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–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50%</a:t>
            </a:r>
          </a:p>
          <a:p>
            <a:pPr algn="just"/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2020г. – 70%</a:t>
            </a:r>
            <a:endParaRPr lang="ru-RU" sz="13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75139" y="4810862"/>
            <a:ext cx="4567441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Разъяснительная </a:t>
            </a:r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населением</a:t>
            </a:r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использованию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инфокоммуникационных технологий в медицинских организациях.</a:t>
            </a:r>
          </a:p>
          <a:p>
            <a:pPr algn="just"/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Срок: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декабрь 2018г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 </a:t>
            </a:r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населения: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2018г. 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30% </a:t>
            </a:r>
          </a:p>
          <a:p>
            <a:pPr algn="just"/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2019г. 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50%</a:t>
            </a:r>
          </a:p>
          <a:p>
            <a:pPr algn="just"/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2020г. 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70%</a:t>
            </a:r>
          </a:p>
        </p:txBody>
      </p:sp>
      <p:pic>
        <p:nvPicPr>
          <p:cNvPr id="67" name="Рисунок 66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89"/>
          <a:stretch/>
        </p:blipFill>
        <p:spPr>
          <a:xfrm>
            <a:off x="75140" y="131762"/>
            <a:ext cx="755839" cy="650861"/>
          </a:xfrm>
          <a:prstGeom prst="rect">
            <a:avLst/>
          </a:prstGeom>
        </p:spPr>
      </p:pic>
      <p:pic>
        <p:nvPicPr>
          <p:cNvPr id="75" name="Рисунок 7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6666" y="932206"/>
            <a:ext cx="995334" cy="995334"/>
          </a:xfrm>
          <a:prstGeom prst="rect">
            <a:avLst/>
          </a:prstGeom>
        </p:spPr>
      </p:pic>
      <p:pic>
        <p:nvPicPr>
          <p:cNvPr id="76" name="Рисунок 7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000619" y="1572575"/>
            <a:ext cx="1437362" cy="1665549"/>
          </a:xfrm>
          <a:prstGeom prst="rect">
            <a:avLst/>
          </a:prstGeom>
          <a:effectLst/>
        </p:spPr>
      </p:pic>
      <p:pic>
        <p:nvPicPr>
          <p:cNvPr id="78" name="Рисунок 7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7981" y="3049647"/>
            <a:ext cx="661719" cy="1321977"/>
          </a:xfrm>
          <a:prstGeom prst="rect">
            <a:avLst/>
          </a:prstGeom>
        </p:spPr>
      </p:pic>
      <p:pic>
        <p:nvPicPr>
          <p:cNvPr id="79" name="Рисунок 7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883" y="1478266"/>
            <a:ext cx="2283410" cy="2283410"/>
          </a:xfrm>
          <a:prstGeom prst="rect">
            <a:avLst/>
          </a:prstGeom>
        </p:spPr>
      </p:pic>
      <p:sp>
        <p:nvSpPr>
          <p:cNvPr id="94" name="TextBox 93"/>
          <p:cNvSpPr txBox="1"/>
          <p:nvPr/>
        </p:nvSpPr>
        <p:spPr>
          <a:xfrm>
            <a:off x="4501600" y="1661755"/>
            <a:ext cx="546071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 fontAlgn="base">
              <a:buFontTx/>
              <a:buAutoNum type="arabicPeriod"/>
            </a:pPr>
            <a:r>
              <a:rPr lang="ru-RU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 мониторинг показателей здоровья </a:t>
            </a:r>
          </a:p>
          <a:p>
            <a:pPr marL="228600" indent="-228600" fontAlgn="base">
              <a:buFontTx/>
              <a:buAutoNum type="arabicPeriod"/>
            </a:pPr>
            <a:r>
              <a:rPr lang="ru-RU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Получение сведений </a:t>
            </a: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физической нагрузке</a:t>
            </a:r>
          </a:p>
          <a:p>
            <a:pPr marL="228600" indent="-228600" fontAlgn="base">
              <a:buFontTx/>
              <a:buAutoNum type="arabicPeriod"/>
            </a:pP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Получение сведений </a:t>
            </a:r>
            <a:r>
              <a:rPr lang="ru-RU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потребляемой пищи</a:t>
            </a:r>
            <a:endParaRPr lang="ru-RU" sz="16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fontAlgn="base">
              <a:buFontTx/>
              <a:buAutoNum type="arabicPeriod"/>
            </a:pP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Индивидуальные программы </a:t>
            </a:r>
            <a:r>
              <a:rPr lang="ru-RU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правильного </a:t>
            </a: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питания</a:t>
            </a:r>
          </a:p>
          <a:p>
            <a:pPr marL="228600" indent="-228600" fontAlgn="base">
              <a:buFontTx/>
              <a:buAutoNum type="arabicPeriod"/>
            </a:pP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Индивидуальные программы физической нагрузки</a:t>
            </a:r>
          </a:p>
          <a:p>
            <a:pPr marL="228600" indent="-228600" fontAlgn="base">
              <a:buFontTx/>
              <a:buAutoNum type="arabicPeriod"/>
            </a:pP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Индивидуальные программы ЗОЖ</a:t>
            </a:r>
          </a:p>
          <a:p>
            <a:pPr marL="228600" indent="-228600" fontAlgn="base">
              <a:buAutoNum type="arabicPeriod"/>
            </a:pPr>
            <a:r>
              <a:rPr lang="ru-RU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 </a:t>
            </a: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«умных» </a:t>
            </a:r>
            <a:r>
              <a:rPr lang="ru-RU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сервисов для реализации ЗОЖ</a:t>
            </a:r>
          </a:p>
          <a:p>
            <a:pPr marL="228600" indent="-228600" fontAlgn="base">
              <a:buFontTx/>
              <a:buAutoNum type="arabicPeriod"/>
            </a:pPr>
            <a:r>
              <a:rPr lang="ru-RU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Скрининг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9142" y="1099677"/>
            <a:ext cx="80537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dirty="0">
                <a:solidFill>
                  <a:srgbClr val="98D3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УПРАВЛЕНИЯ ЗАБОЛЕВАНИЯМИ К УПРАВЛЕНИЮ ЗДОРОВЬЕМ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8366699" y="4810862"/>
            <a:ext cx="3781657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Реализация в мобильных приложениях </a:t>
            </a:r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связи с </a:t>
            </a:r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носимыми медицинскими устройствами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организованной группы населения и предоставление 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доступа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мед. работникам через ЭПЗ.</a:t>
            </a:r>
            <a:endParaRPr lang="ru-RU" sz="13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Срок: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декабрь 2018 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 населения: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2018г. –  5%</a:t>
            </a:r>
          </a:p>
          <a:p>
            <a:pPr algn="just"/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2019г. – 10%</a:t>
            </a:r>
          </a:p>
          <a:p>
            <a:pPr algn="just"/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2020г. – 15%</a:t>
            </a:r>
            <a:endParaRPr lang="ru-RU" sz="13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2115801" y="4855104"/>
            <a:ext cx="0" cy="153724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8373652" y="4855104"/>
            <a:ext cx="0" cy="153724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594058" y="6545712"/>
            <a:ext cx="1113001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Регионы: </a:t>
            </a:r>
            <a:r>
              <a:rPr lang="kk-KZ" sz="1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районов </a:t>
            </a:r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kk-KZ" sz="1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города</a:t>
            </a:r>
            <a:endParaRPr lang="ru-RU" sz="1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>
            <a:off x="75140" y="4855104"/>
            <a:ext cx="0" cy="153724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4679283" y="4855104"/>
            <a:ext cx="0" cy="153724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611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Прямоугольник 92"/>
          <p:cNvSpPr/>
          <p:nvPr/>
        </p:nvSpPr>
        <p:spPr>
          <a:xfrm>
            <a:off x="7411240" y="742099"/>
            <a:ext cx="4646760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Позднее обращение</a:t>
            </a:r>
            <a:endParaRPr lang="ru-RU" sz="1500" dirty="0"/>
          </a:p>
        </p:txBody>
      </p:sp>
      <p:cxnSp>
        <p:nvCxnSpPr>
          <p:cNvPr id="96" name="Прямая соединительная линия 95"/>
          <p:cNvCxnSpPr>
            <a:stCxn id="149" idx="3"/>
            <a:endCxn id="146" idx="1"/>
          </p:cNvCxnSpPr>
          <p:nvPr/>
        </p:nvCxnSpPr>
        <p:spPr>
          <a:xfrm flipV="1">
            <a:off x="5171204" y="3604012"/>
            <a:ext cx="1580797" cy="1578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Прямая соединительная линия 167"/>
          <p:cNvCxnSpPr>
            <a:endCxn id="149" idx="3"/>
          </p:cNvCxnSpPr>
          <p:nvPr/>
        </p:nvCxnSpPr>
        <p:spPr>
          <a:xfrm flipV="1">
            <a:off x="2032421" y="3619793"/>
            <a:ext cx="3138783" cy="2240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>
            <a:stCxn id="138" idx="1"/>
            <a:endCxn id="254" idx="1"/>
          </p:cNvCxnSpPr>
          <p:nvPr/>
        </p:nvCxnSpPr>
        <p:spPr>
          <a:xfrm>
            <a:off x="1681751" y="1636814"/>
            <a:ext cx="4741458" cy="147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угольник 44"/>
          <p:cNvSpPr/>
          <p:nvPr/>
        </p:nvSpPr>
        <p:spPr>
          <a:xfrm>
            <a:off x="11487150" y="0"/>
            <a:ext cx="485775" cy="6286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6" name="Номер слайда 24"/>
          <p:cNvSpPr>
            <a:spLocks noGrp="1"/>
          </p:cNvSpPr>
          <p:nvPr>
            <p:ph type="sldNum" sz="quarter" idx="12"/>
          </p:nvPr>
        </p:nvSpPr>
        <p:spPr>
          <a:xfrm>
            <a:off x="11487150" y="0"/>
            <a:ext cx="485775" cy="628650"/>
          </a:xfrm>
        </p:spPr>
        <p:txBody>
          <a:bodyPr/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778"/>
          <a:stretch/>
        </p:blipFill>
        <p:spPr>
          <a:xfrm>
            <a:off x="176826" y="122936"/>
            <a:ext cx="632591" cy="551759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809417" y="122417"/>
            <a:ext cx="103996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2E75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РАННЕЕ ВЫЯВЛЕНИЕ БОЛЕЗНЕЙ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884757" y="608304"/>
            <a:ext cx="7265487" cy="0"/>
          </a:xfrm>
          <a:prstGeom prst="line">
            <a:avLst/>
          </a:prstGeom>
          <a:ln w="28575">
            <a:solidFill>
              <a:srgbClr val="2E75B6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73" name="Прямоугольник 72"/>
          <p:cNvSpPr/>
          <p:nvPr/>
        </p:nvSpPr>
        <p:spPr>
          <a:xfrm>
            <a:off x="2230539" y="4851185"/>
            <a:ext cx="266087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Онлайн запись к врачу через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мобильное приложение, уведомления 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скринингах и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проф.осмотрах (по одному виду скрининга) </a:t>
            </a:r>
          </a:p>
          <a:p>
            <a:pPr algn="just"/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Срок: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декабрь 2018г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3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4727705" y="4851185"/>
            <a:ext cx="268353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Телеконсультации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врача общей практики с профильным спец. по кардиологии </a:t>
            </a:r>
          </a:p>
          <a:p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</a:t>
            </a:r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декабрь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2018г. </a:t>
            </a:r>
          </a:p>
          <a:p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</a:t>
            </a:r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2018г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– 10% </a:t>
            </a:r>
          </a:p>
          <a:p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3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9810333" y="4825992"/>
            <a:ext cx="2247667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Центры компетенции </a:t>
            </a:r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«Виртуальные кабинеты»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Теледиагностика) функциональной диагностики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(кардиология)</a:t>
            </a:r>
          </a:p>
          <a:p>
            <a:pPr algn="just"/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Срок: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декабрь 2018г.</a:t>
            </a:r>
          </a:p>
          <a:p>
            <a:pPr algn="just"/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 населения: </a:t>
            </a:r>
          </a:p>
          <a:p>
            <a:pPr algn="just"/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2018г. – 10%</a:t>
            </a:r>
            <a:endParaRPr lang="ru-RU" sz="13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9" name="Рисунок 3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8403" y="1150607"/>
            <a:ext cx="898445" cy="1041077"/>
          </a:xfrm>
          <a:prstGeom prst="rect">
            <a:avLst/>
          </a:prstGeom>
          <a:effectLst/>
        </p:spPr>
      </p:pic>
      <p:sp>
        <p:nvSpPr>
          <p:cNvPr id="40" name="Прямоугольник 39"/>
          <p:cNvSpPr/>
          <p:nvPr/>
        </p:nvSpPr>
        <p:spPr>
          <a:xfrm>
            <a:off x="277757" y="832264"/>
            <a:ext cx="1273644" cy="307777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itchFamily="34" charset="0"/>
              </a:rPr>
              <a:t>«КАК ЕСТЬ»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157675" y="2854733"/>
            <a:ext cx="1430712" cy="307777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itchFamily="34" charset="0"/>
              </a:rPr>
              <a:t>«КАК БУДЕТ»</a:t>
            </a:r>
          </a:p>
        </p:txBody>
      </p:sp>
      <p:sp>
        <p:nvSpPr>
          <p:cNvPr id="44" name="Правая фигурная скобка 43"/>
          <p:cNvSpPr/>
          <p:nvPr/>
        </p:nvSpPr>
        <p:spPr>
          <a:xfrm>
            <a:off x="7298708" y="653500"/>
            <a:ext cx="115065" cy="378005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Прямоугольник 49"/>
          <p:cNvSpPr>
            <a:spLocks/>
          </p:cNvSpPr>
          <p:nvPr/>
        </p:nvSpPr>
        <p:spPr>
          <a:xfrm>
            <a:off x="253507" y="2164148"/>
            <a:ext cx="1241394" cy="276999"/>
          </a:xfrm>
          <a:prstGeom prst="rect">
            <a:avLst/>
          </a:prstGeom>
          <a:noFill/>
        </p:spPr>
        <p:txBody>
          <a:bodyPr wrap="square" lIns="0" tIns="0" rIns="0" bIns="0" numCol="1" anchor="ctr" anchorCtr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Пациент</a:t>
            </a:r>
          </a:p>
        </p:txBody>
      </p:sp>
      <p:pic>
        <p:nvPicPr>
          <p:cNvPr id="55" name="Рисунок 5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3068" y="3180317"/>
            <a:ext cx="898445" cy="1041077"/>
          </a:xfrm>
          <a:prstGeom prst="rect">
            <a:avLst/>
          </a:prstGeom>
          <a:effectLst/>
        </p:spPr>
      </p:pic>
      <p:sp>
        <p:nvSpPr>
          <p:cNvPr id="56" name="Прямоугольник 55"/>
          <p:cNvSpPr>
            <a:spLocks/>
          </p:cNvSpPr>
          <p:nvPr/>
        </p:nvSpPr>
        <p:spPr>
          <a:xfrm>
            <a:off x="218172" y="4193858"/>
            <a:ext cx="1241394" cy="276999"/>
          </a:xfrm>
          <a:prstGeom prst="rect">
            <a:avLst/>
          </a:prstGeom>
          <a:noFill/>
        </p:spPr>
        <p:txBody>
          <a:bodyPr wrap="square" lIns="0" tIns="0" rIns="0" bIns="0" numCol="1" anchor="ctr" anchorCtr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Пациент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1483508" y="1277064"/>
            <a:ext cx="716864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Обращение</a:t>
            </a:r>
          </a:p>
        </p:txBody>
      </p:sp>
      <p:sp>
        <p:nvSpPr>
          <p:cNvPr id="106" name="Прямоугольник 105"/>
          <p:cNvSpPr/>
          <p:nvPr/>
        </p:nvSpPr>
        <p:spPr>
          <a:xfrm>
            <a:off x="2220379" y="1805802"/>
            <a:ext cx="716864" cy="33855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Скорая помощь</a:t>
            </a:r>
          </a:p>
        </p:txBody>
      </p:sp>
      <p:sp>
        <p:nvSpPr>
          <p:cNvPr id="107" name="Прямоугольник 106"/>
          <p:cNvSpPr/>
          <p:nvPr/>
        </p:nvSpPr>
        <p:spPr>
          <a:xfrm>
            <a:off x="3600733" y="1756112"/>
            <a:ext cx="716864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Больница</a:t>
            </a:r>
          </a:p>
        </p:txBody>
      </p:sp>
      <p:sp>
        <p:nvSpPr>
          <p:cNvPr id="111" name="Прямоугольник 110"/>
          <p:cNvSpPr/>
          <p:nvPr/>
        </p:nvSpPr>
        <p:spPr>
          <a:xfrm>
            <a:off x="3122103" y="1138369"/>
            <a:ext cx="857507" cy="33855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Дорогостоящие лечение</a:t>
            </a:r>
          </a:p>
        </p:txBody>
      </p:sp>
      <p:grpSp>
        <p:nvGrpSpPr>
          <p:cNvPr id="117" name="Группа 98"/>
          <p:cNvGrpSpPr/>
          <p:nvPr/>
        </p:nvGrpSpPr>
        <p:grpSpPr>
          <a:xfrm>
            <a:off x="1737869" y="3464142"/>
            <a:ext cx="318772" cy="319879"/>
            <a:chOff x="1731146" y="1630817"/>
            <a:chExt cx="301841" cy="319879"/>
          </a:xfrm>
        </p:grpSpPr>
        <p:sp>
          <p:nvSpPr>
            <p:cNvPr id="118" name="Овал 117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1755888" y="1630817"/>
              <a:ext cx="264046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pic>
        <p:nvPicPr>
          <p:cNvPr id="120" name="Рисунок 1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6664" y="3052670"/>
            <a:ext cx="352284" cy="352284"/>
          </a:xfrm>
          <a:prstGeom prst="rect">
            <a:avLst/>
          </a:prstGeom>
        </p:spPr>
      </p:pic>
      <p:pic>
        <p:nvPicPr>
          <p:cNvPr id="121" name="Рисунок 1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784" y="3044145"/>
            <a:ext cx="367381" cy="367381"/>
          </a:xfrm>
          <a:prstGeom prst="rect">
            <a:avLst/>
          </a:prstGeom>
        </p:spPr>
      </p:pic>
      <p:sp>
        <p:nvSpPr>
          <p:cNvPr id="122" name="Прямоугольник 121"/>
          <p:cNvSpPr/>
          <p:nvPr/>
        </p:nvSpPr>
        <p:spPr>
          <a:xfrm>
            <a:off x="2288937" y="2589088"/>
            <a:ext cx="1311806" cy="461665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Приглашение</a:t>
            </a:r>
          </a:p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на скрининг (СМС оповещения, </a:t>
            </a:r>
            <a:r>
              <a:rPr lang="ru-RU" sz="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обзвоны</a:t>
            </a:r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125" name="Группа 203"/>
          <p:cNvGrpSpPr/>
          <p:nvPr/>
        </p:nvGrpSpPr>
        <p:grpSpPr>
          <a:xfrm>
            <a:off x="4393148" y="3464425"/>
            <a:ext cx="301841" cy="319596"/>
            <a:chOff x="1731146" y="1631100"/>
            <a:chExt cx="301841" cy="319596"/>
          </a:xfrm>
        </p:grpSpPr>
        <p:sp>
          <p:nvSpPr>
            <p:cNvPr id="126" name="Овал 125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1741429" y="1641225"/>
              <a:ext cx="2028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141" name="Прямоугольник 140"/>
          <p:cNvSpPr/>
          <p:nvPr/>
        </p:nvSpPr>
        <p:spPr>
          <a:xfrm>
            <a:off x="6532268" y="3745578"/>
            <a:ext cx="716864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Терапевт</a:t>
            </a:r>
          </a:p>
        </p:txBody>
      </p:sp>
      <p:sp>
        <p:nvSpPr>
          <p:cNvPr id="142" name="Прямоугольник 141"/>
          <p:cNvSpPr/>
          <p:nvPr/>
        </p:nvSpPr>
        <p:spPr>
          <a:xfrm>
            <a:off x="3926573" y="2747032"/>
            <a:ext cx="1293602" cy="707886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Осмотр, направление и запись к узким специалистам, бронирование сдачи анализов</a:t>
            </a:r>
          </a:p>
        </p:txBody>
      </p:sp>
      <p:grpSp>
        <p:nvGrpSpPr>
          <p:cNvPr id="144" name="Группа 203"/>
          <p:cNvGrpSpPr/>
          <p:nvPr/>
        </p:nvGrpSpPr>
        <p:grpSpPr>
          <a:xfrm>
            <a:off x="6741718" y="3439998"/>
            <a:ext cx="301841" cy="319596"/>
            <a:chOff x="1731146" y="1631100"/>
            <a:chExt cx="301841" cy="319596"/>
          </a:xfrm>
        </p:grpSpPr>
        <p:sp>
          <p:nvSpPr>
            <p:cNvPr id="145" name="Овал 144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1741429" y="1641225"/>
              <a:ext cx="2028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151" name="Прямоугольник 150"/>
          <p:cNvSpPr/>
          <p:nvPr/>
        </p:nvSpPr>
        <p:spPr>
          <a:xfrm>
            <a:off x="6360000" y="3980515"/>
            <a:ext cx="104455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800" dirty="0" smtClean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3 </a:t>
            </a:r>
            <a:r>
              <a:rPr lang="ru-RU" sz="800" dirty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посещение</a:t>
            </a:r>
          </a:p>
        </p:txBody>
      </p:sp>
      <p:sp>
        <p:nvSpPr>
          <p:cNvPr id="152" name="Правая фигурная скобка 151"/>
          <p:cNvSpPr/>
          <p:nvPr/>
        </p:nvSpPr>
        <p:spPr>
          <a:xfrm rot="5400000">
            <a:off x="6836143" y="3679529"/>
            <a:ext cx="109114" cy="52742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" name="Правая фигурная скобка 152"/>
          <p:cNvSpPr/>
          <p:nvPr/>
        </p:nvSpPr>
        <p:spPr>
          <a:xfrm rot="5400000">
            <a:off x="6013462" y="3578785"/>
            <a:ext cx="109114" cy="87700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5" name="Группа 206"/>
          <p:cNvGrpSpPr/>
          <p:nvPr/>
        </p:nvGrpSpPr>
        <p:grpSpPr>
          <a:xfrm>
            <a:off x="5798765" y="3394057"/>
            <a:ext cx="406918" cy="360918"/>
            <a:chOff x="1731146" y="1631100"/>
            <a:chExt cx="323911" cy="319596"/>
          </a:xfrm>
        </p:grpSpPr>
        <p:sp>
          <p:nvSpPr>
            <p:cNvPr id="156" name="Овал 155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1757927" y="1648845"/>
              <a:ext cx="297130" cy="2725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endPara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59" name="Прямоугольник 158"/>
          <p:cNvSpPr/>
          <p:nvPr/>
        </p:nvSpPr>
        <p:spPr>
          <a:xfrm>
            <a:off x="5700726" y="4009999"/>
            <a:ext cx="750643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посещение</a:t>
            </a:r>
            <a:endParaRPr lang="ru-RU" sz="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3820462" y="3735031"/>
            <a:ext cx="1602382" cy="475180"/>
            <a:chOff x="2983171" y="4288409"/>
            <a:chExt cx="1602382" cy="475180"/>
          </a:xfrm>
        </p:grpSpPr>
        <p:sp>
          <p:nvSpPr>
            <p:cNvPr id="124" name="Прямоугольник 123"/>
            <p:cNvSpPr/>
            <p:nvPr/>
          </p:nvSpPr>
          <p:spPr>
            <a:xfrm>
              <a:off x="2983171" y="4288409"/>
              <a:ext cx="1602382" cy="338554"/>
            </a:xfrm>
            <a:prstGeom prst="rect">
              <a:avLst/>
            </a:prstGeom>
          </p:spPr>
          <p:txBody>
            <a:bodyPr wrap="square" lIns="28519" rIns="28519" anchor="ctr" anchorCtr="0">
              <a:spAutoFit/>
            </a:bodyPr>
            <a:lstStyle/>
            <a:p>
              <a:pPr algn="ctr"/>
              <a:r>
                <a:rPr lang="ru-RU" sz="8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Терапевт, </a:t>
              </a:r>
            </a:p>
            <a:p>
              <a:pPr algn="ctr"/>
              <a:r>
                <a:rPr lang="ru-RU" sz="8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Профильный специалист</a:t>
              </a:r>
              <a:endPara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5" name="Прямоугольник 164"/>
            <p:cNvSpPr/>
            <p:nvPr/>
          </p:nvSpPr>
          <p:spPr>
            <a:xfrm>
              <a:off x="3296911" y="4548145"/>
              <a:ext cx="1044556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 </a:t>
              </a:r>
              <a:r>
                <a:rPr lang="ru-RU" sz="800" dirty="0">
                  <a:solidFill>
                    <a:srgbClr val="00B050"/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1 посещение</a:t>
              </a:r>
            </a:p>
          </p:txBody>
        </p:sp>
        <p:sp>
          <p:nvSpPr>
            <p:cNvPr id="167" name="Правая фигурная скобка 166"/>
            <p:cNvSpPr/>
            <p:nvPr/>
          </p:nvSpPr>
          <p:spPr>
            <a:xfrm rot="5400000">
              <a:off x="3734162" y="3963226"/>
              <a:ext cx="101612" cy="1264705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69" name="Прямоугольник 168"/>
          <p:cNvSpPr/>
          <p:nvPr/>
        </p:nvSpPr>
        <p:spPr>
          <a:xfrm>
            <a:off x="6547901" y="3105895"/>
            <a:ext cx="716864" cy="33855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Постановка на Д-учет</a:t>
            </a:r>
          </a:p>
        </p:txBody>
      </p:sp>
      <p:cxnSp>
        <p:nvCxnSpPr>
          <p:cNvPr id="17" name="Соединительная линия уступом 16"/>
          <p:cNvCxnSpPr>
            <a:stCxn id="145" idx="6"/>
            <a:endCxn id="119" idx="1"/>
          </p:cNvCxnSpPr>
          <p:nvPr/>
        </p:nvCxnSpPr>
        <p:spPr>
          <a:xfrm flipH="1">
            <a:off x="1763999" y="3599796"/>
            <a:ext cx="5279560" cy="18235"/>
          </a:xfrm>
          <a:prstGeom prst="bentConnector5">
            <a:avLst>
              <a:gd name="adj1" fmla="val -4330"/>
              <a:gd name="adj2" fmla="val 3433222"/>
              <a:gd name="adj3" fmla="val 104330"/>
            </a:avLst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4650020" y="4316400"/>
            <a:ext cx="2396923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наблюдение, в том числе дистанционно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2066823" y="2335491"/>
            <a:ext cx="4556711" cy="23083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Низкая эффективность </a:t>
            </a:r>
            <a:r>
              <a:rPr lang="ru-RU" sz="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профилактики, </a:t>
            </a:r>
            <a:r>
              <a:rPr lang="ru-RU" sz="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экстренная госпитализация 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2541097" y="4273931"/>
            <a:ext cx="2278189" cy="23083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ru-RU" sz="9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Эффективная адресная профилактика</a:t>
            </a:r>
          </a:p>
        </p:txBody>
      </p:sp>
      <p:sp>
        <p:nvSpPr>
          <p:cNvPr id="94" name="Прямоугольник 93"/>
          <p:cNvSpPr/>
          <p:nvPr/>
        </p:nvSpPr>
        <p:spPr>
          <a:xfrm>
            <a:off x="7411240" y="1030174"/>
            <a:ext cx="4646760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Сложное, дорогое лечение</a:t>
            </a:r>
            <a:endParaRPr lang="ru-RU" sz="1500" dirty="0"/>
          </a:p>
        </p:txBody>
      </p:sp>
      <p:sp>
        <p:nvSpPr>
          <p:cNvPr id="95" name="Прямоугольник 94"/>
          <p:cNvSpPr/>
          <p:nvPr/>
        </p:nvSpPr>
        <p:spPr>
          <a:xfrm>
            <a:off x="7411240" y="1322869"/>
            <a:ext cx="4646760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Длительная нетрудоспособность</a:t>
            </a:r>
          </a:p>
        </p:txBody>
      </p:sp>
      <p:sp>
        <p:nvSpPr>
          <p:cNvPr id="97" name="Прямоугольник 96"/>
          <p:cNvSpPr/>
          <p:nvPr/>
        </p:nvSpPr>
        <p:spPr>
          <a:xfrm>
            <a:off x="7411240" y="1599630"/>
            <a:ext cx="4646760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Значительное снижение качества жизни</a:t>
            </a:r>
          </a:p>
        </p:txBody>
      </p:sp>
      <p:sp>
        <p:nvSpPr>
          <p:cNvPr id="113" name="Прямоугольник 112"/>
          <p:cNvSpPr/>
          <p:nvPr/>
        </p:nvSpPr>
        <p:spPr>
          <a:xfrm>
            <a:off x="7411240" y="1887483"/>
            <a:ext cx="4646760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Инвалидизация</a:t>
            </a:r>
          </a:p>
        </p:txBody>
      </p:sp>
      <p:sp>
        <p:nvSpPr>
          <p:cNvPr id="128" name="Прямоугольник 127"/>
          <p:cNvSpPr/>
          <p:nvPr/>
        </p:nvSpPr>
        <p:spPr>
          <a:xfrm>
            <a:off x="7411240" y="2184017"/>
            <a:ext cx="4646760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5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Ранняя </a:t>
            </a:r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смертность</a:t>
            </a:r>
          </a:p>
        </p:txBody>
      </p:sp>
      <p:sp>
        <p:nvSpPr>
          <p:cNvPr id="129" name="Прямоугольник 128"/>
          <p:cNvSpPr/>
          <p:nvPr/>
        </p:nvSpPr>
        <p:spPr>
          <a:xfrm>
            <a:off x="7411239" y="2621738"/>
            <a:ext cx="4646761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5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Регулярные осмотры в соответствии с возрастом</a:t>
            </a:r>
          </a:p>
        </p:txBody>
      </p:sp>
      <p:sp>
        <p:nvSpPr>
          <p:cNvPr id="130" name="Прямоугольник 129"/>
          <p:cNvSpPr/>
          <p:nvPr/>
        </p:nvSpPr>
        <p:spPr>
          <a:xfrm>
            <a:off x="7411240" y="2902479"/>
            <a:ext cx="4646760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5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5-7 </a:t>
            </a:r>
            <a:r>
              <a:rPr lang="ru-RU" sz="15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посещений каждые 2 </a:t>
            </a:r>
            <a:r>
              <a:rPr lang="ru-RU" sz="15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</a:p>
        </p:txBody>
      </p:sp>
      <p:sp>
        <p:nvSpPr>
          <p:cNvPr id="131" name="Прямоугольник 130"/>
          <p:cNvSpPr/>
          <p:nvPr/>
        </p:nvSpPr>
        <p:spPr>
          <a:xfrm>
            <a:off x="7411240" y="3212602"/>
            <a:ext cx="4646760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5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Раннее выявление заболеваний</a:t>
            </a:r>
          </a:p>
        </p:txBody>
      </p:sp>
      <p:sp>
        <p:nvSpPr>
          <p:cNvPr id="132" name="Прямоугольник 131"/>
          <p:cNvSpPr/>
          <p:nvPr/>
        </p:nvSpPr>
        <p:spPr>
          <a:xfrm>
            <a:off x="7411240" y="3516533"/>
            <a:ext cx="4646760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5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Амбулаторное лечение</a:t>
            </a:r>
          </a:p>
        </p:txBody>
      </p:sp>
      <p:sp>
        <p:nvSpPr>
          <p:cNvPr id="133" name="Прямоугольник 132"/>
          <p:cNvSpPr/>
          <p:nvPr/>
        </p:nvSpPr>
        <p:spPr>
          <a:xfrm>
            <a:off x="7411240" y="3823310"/>
            <a:ext cx="4646760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5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Наблюдение за соблюдением рекомендаций</a:t>
            </a:r>
          </a:p>
        </p:txBody>
      </p:sp>
      <p:sp>
        <p:nvSpPr>
          <p:cNvPr id="134" name="Прямоугольник 133"/>
          <p:cNvSpPr/>
          <p:nvPr/>
        </p:nvSpPr>
        <p:spPr>
          <a:xfrm>
            <a:off x="7411240" y="4121280"/>
            <a:ext cx="4646760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5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Сохранение работоспособности</a:t>
            </a:r>
          </a:p>
        </p:txBody>
      </p:sp>
      <p:sp>
        <p:nvSpPr>
          <p:cNvPr id="135" name="Прямоугольник 134"/>
          <p:cNvSpPr/>
          <p:nvPr/>
        </p:nvSpPr>
        <p:spPr>
          <a:xfrm>
            <a:off x="7335953" y="4858951"/>
            <a:ext cx="2541469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Анализ накопленных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данных для предиктивной диагностики по артериальной гипертензии </a:t>
            </a:r>
          </a:p>
          <a:p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</a:t>
            </a:r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декабрь 2018г.</a:t>
            </a:r>
          </a:p>
          <a:p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 населения: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2018г. – 50% </a:t>
            </a:r>
            <a:endParaRPr lang="ru-RU" sz="13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6" name="Группа 135"/>
          <p:cNvGrpSpPr/>
          <p:nvPr/>
        </p:nvGrpSpPr>
        <p:grpSpPr>
          <a:xfrm>
            <a:off x="1655619" y="1482925"/>
            <a:ext cx="318772" cy="319879"/>
            <a:chOff x="1731146" y="1630817"/>
            <a:chExt cx="301841" cy="319879"/>
          </a:xfrm>
        </p:grpSpPr>
        <p:sp>
          <p:nvSpPr>
            <p:cNvPr id="137" name="Овал 136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1755890" y="1630817"/>
              <a:ext cx="2640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39" name="Группа 203"/>
          <p:cNvGrpSpPr/>
          <p:nvPr/>
        </p:nvGrpSpPr>
        <p:grpSpPr>
          <a:xfrm>
            <a:off x="2401508" y="1482925"/>
            <a:ext cx="301841" cy="319596"/>
            <a:chOff x="1731146" y="1631100"/>
            <a:chExt cx="301841" cy="319596"/>
          </a:xfrm>
        </p:grpSpPr>
        <p:sp>
          <p:nvSpPr>
            <p:cNvPr id="140" name="Овал 139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1741429" y="1641225"/>
              <a:ext cx="2028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170" name="Прямоугольник 169"/>
          <p:cNvSpPr/>
          <p:nvPr/>
        </p:nvSpPr>
        <p:spPr>
          <a:xfrm>
            <a:off x="2080915" y="1144371"/>
            <a:ext cx="994341" cy="33855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Экстренная госпитализация</a:t>
            </a:r>
          </a:p>
        </p:txBody>
      </p:sp>
      <p:grpSp>
        <p:nvGrpSpPr>
          <p:cNvPr id="175" name="Группа 206"/>
          <p:cNvGrpSpPr/>
          <p:nvPr/>
        </p:nvGrpSpPr>
        <p:grpSpPr>
          <a:xfrm>
            <a:off x="3399199" y="1482925"/>
            <a:ext cx="301841" cy="319596"/>
            <a:chOff x="1731146" y="1631100"/>
            <a:chExt cx="301841" cy="319596"/>
          </a:xfrm>
        </p:grpSpPr>
        <p:sp>
          <p:nvSpPr>
            <p:cNvPr id="176" name="Овал 175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1735040" y="1632579"/>
              <a:ext cx="2028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178" name="Группа 203"/>
          <p:cNvGrpSpPr/>
          <p:nvPr/>
        </p:nvGrpSpPr>
        <p:grpSpPr>
          <a:xfrm>
            <a:off x="4225608" y="1482925"/>
            <a:ext cx="301841" cy="319596"/>
            <a:chOff x="1731146" y="1631100"/>
            <a:chExt cx="301841" cy="319596"/>
          </a:xfrm>
        </p:grpSpPr>
        <p:sp>
          <p:nvSpPr>
            <p:cNvPr id="179" name="Овал 178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1741429" y="1641225"/>
              <a:ext cx="2028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181" name="Прямоугольник 180"/>
          <p:cNvSpPr/>
          <p:nvPr/>
        </p:nvSpPr>
        <p:spPr>
          <a:xfrm>
            <a:off x="3979610" y="920505"/>
            <a:ext cx="857507" cy="584775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Выписка и назначение курса реабилитации</a:t>
            </a:r>
          </a:p>
        </p:txBody>
      </p:sp>
      <p:grpSp>
        <p:nvGrpSpPr>
          <p:cNvPr id="183" name="Группа 203"/>
          <p:cNvGrpSpPr/>
          <p:nvPr/>
        </p:nvGrpSpPr>
        <p:grpSpPr>
          <a:xfrm>
            <a:off x="5041470" y="1482925"/>
            <a:ext cx="301841" cy="319596"/>
            <a:chOff x="1731146" y="1631100"/>
            <a:chExt cx="301841" cy="319596"/>
          </a:xfrm>
        </p:grpSpPr>
        <p:sp>
          <p:nvSpPr>
            <p:cNvPr id="184" name="Овал 183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1741429" y="1641225"/>
              <a:ext cx="2028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187" name="Прямоугольник 186"/>
          <p:cNvSpPr/>
          <p:nvPr/>
        </p:nvSpPr>
        <p:spPr>
          <a:xfrm>
            <a:off x="4791468" y="1866017"/>
            <a:ext cx="716864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Терапевт</a:t>
            </a:r>
          </a:p>
        </p:txBody>
      </p:sp>
      <p:sp>
        <p:nvSpPr>
          <p:cNvPr id="188" name="Прямоугольник 187"/>
          <p:cNvSpPr/>
          <p:nvPr/>
        </p:nvSpPr>
        <p:spPr>
          <a:xfrm>
            <a:off x="4600519" y="2054191"/>
            <a:ext cx="104455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800" dirty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 посещение</a:t>
            </a:r>
          </a:p>
        </p:txBody>
      </p:sp>
      <p:sp>
        <p:nvSpPr>
          <p:cNvPr id="189" name="Правая фигурная скобка 188"/>
          <p:cNvSpPr/>
          <p:nvPr/>
        </p:nvSpPr>
        <p:spPr>
          <a:xfrm rot="5400000">
            <a:off x="5097259" y="1753257"/>
            <a:ext cx="109969" cy="58916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0" name="Прямоугольник 189"/>
          <p:cNvSpPr/>
          <p:nvPr/>
        </p:nvSpPr>
        <p:spPr>
          <a:xfrm>
            <a:off x="4761849" y="662059"/>
            <a:ext cx="857507" cy="830997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Осмотр, направление и запись к узким специалистам, бронирование сдачи анализов</a:t>
            </a:r>
          </a:p>
        </p:txBody>
      </p:sp>
      <p:sp>
        <p:nvSpPr>
          <p:cNvPr id="191" name="Прямоугольник 190"/>
          <p:cNvSpPr/>
          <p:nvPr/>
        </p:nvSpPr>
        <p:spPr>
          <a:xfrm>
            <a:off x="5440437" y="1762663"/>
            <a:ext cx="930221" cy="33855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Профильный специалист</a:t>
            </a:r>
          </a:p>
        </p:txBody>
      </p:sp>
      <p:sp>
        <p:nvSpPr>
          <p:cNvPr id="192" name="Правая фигурная скобка 191"/>
          <p:cNvSpPr/>
          <p:nvPr/>
        </p:nvSpPr>
        <p:spPr>
          <a:xfrm rot="5400000">
            <a:off x="5879264" y="1745392"/>
            <a:ext cx="92888" cy="6238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" name="Прямоугольник 193"/>
          <p:cNvSpPr/>
          <p:nvPr/>
        </p:nvSpPr>
        <p:spPr>
          <a:xfrm>
            <a:off x="5516894" y="1247296"/>
            <a:ext cx="788550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Осмотр</a:t>
            </a:r>
          </a:p>
        </p:txBody>
      </p:sp>
      <p:sp>
        <p:nvSpPr>
          <p:cNvPr id="195" name="Прямоугольник 194"/>
          <p:cNvSpPr/>
          <p:nvPr/>
        </p:nvSpPr>
        <p:spPr>
          <a:xfrm>
            <a:off x="5471314" y="2065437"/>
            <a:ext cx="104455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800" dirty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 посещение</a:t>
            </a:r>
          </a:p>
        </p:txBody>
      </p:sp>
      <p:grpSp>
        <p:nvGrpSpPr>
          <p:cNvPr id="196" name="Группа 206"/>
          <p:cNvGrpSpPr/>
          <p:nvPr/>
        </p:nvGrpSpPr>
        <p:grpSpPr>
          <a:xfrm>
            <a:off x="5774207" y="1482925"/>
            <a:ext cx="301841" cy="319596"/>
            <a:chOff x="1731146" y="1631100"/>
            <a:chExt cx="301841" cy="319596"/>
          </a:xfrm>
        </p:grpSpPr>
        <p:sp>
          <p:nvSpPr>
            <p:cNvPr id="197" name="Овал 196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1735040" y="1632579"/>
              <a:ext cx="2028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</p:grpSp>
      <p:sp>
        <p:nvSpPr>
          <p:cNvPr id="212" name="Прямоугольник 211"/>
          <p:cNvSpPr/>
          <p:nvPr/>
        </p:nvSpPr>
        <p:spPr>
          <a:xfrm>
            <a:off x="5987248" y="1016463"/>
            <a:ext cx="1348705" cy="461665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3,4 посещения,</a:t>
            </a:r>
          </a:p>
          <a:p>
            <a:pPr algn="ctr"/>
            <a:r>
              <a:rPr lang="ru-RU" sz="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сдача анализов, назначение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лечения</a:t>
            </a:r>
          </a:p>
        </p:txBody>
      </p:sp>
      <p:sp>
        <p:nvSpPr>
          <p:cNvPr id="222" name="Прямоугольник 221"/>
          <p:cNvSpPr/>
          <p:nvPr/>
        </p:nvSpPr>
        <p:spPr>
          <a:xfrm>
            <a:off x="3468205" y="1983689"/>
            <a:ext cx="104455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Госпитализация</a:t>
            </a:r>
          </a:p>
        </p:txBody>
      </p:sp>
      <p:sp>
        <p:nvSpPr>
          <p:cNvPr id="223" name="Правая фигурная скобка 222"/>
          <p:cNvSpPr/>
          <p:nvPr/>
        </p:nvSpPr>
        <p:spPr>
          <a:xfrm rot="5400000">
            <a:off x="3891462" y="1236747"/>
            <a:ext cx="92866" cy="143468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7" name="Соединительная линия уступом 246"/>
          <p:cNvCxnSpPr/>
          <p:nvPr/>
        </p:nvCxnSpPr>
        <p:spPr>
          <a:xfrm rot="10800000">
            <a:off x="4727705" y="2253959"/>
            <a:ext cx="1863628" cy="1837"/>
          </a:xfrm>
          <a:prstGeom prst="bentConnector3">
            <a:avLst>
              <a:gd name="adj1" fmla="val 50000"/>
            </a:avLst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Соединительная линия уступом 255"/>
          <p:cNvCxnSpPr/>
          <p:nvPr/>
        </p:nvCxnSpPr>
        <p:spPr>
          <a:xfrm rot="5400000">
            <a:off x="4438754" y="1946199"/>
            <a:ext cx="563432" cy="1925"/>
          </a:xfrm>
          <a:prstGeom prst="bentConnector3">
            <a:avLst>
              <a:gd name="adj1" fmla="val 50000"/>
            </a:avLst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Соединительная линия уступом 254"/>
          <p:cNvCxnSpPr/>
          <p:nvPr/>
        </p:nvCxnSpPr>
        <p:spPr>
          <a:xfrm rot="5400000">
            <a:off x="6281856" y="1942536"/>
            <a:ext cx="583843" cy="21"/>
          </a:xfrm>
          <a:prstGeom prst="bentConnector3">
            <a:avLst>
              <a:gd name="adj1" fmla="val 50000"/>
            </a:avLst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2" name="Группа 206"/>
          <p:cNvGrpSpPr/>
          <p:nvPr/>
        </p:nvGrpSpPr>
        <p:grpSpPr>
          <a:xfrm>
            <a:off x="6419315" y="1482925"/>
            <a:ext cx="301841" cy="319596"/>
            <a:chOff x="1731146" y="1631100"/>
            <a:chExt cx="301841" cy="319596"/>
          </a:xfrm>
        </p:grpSpPr>
        <p:sp>
          <p:nvSpPr>
            <p:cNvPr id="253" name="Овал 252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4" name="TextBox 253"/>
            <p:cNvSpPr txBox="1"/>
            <p:nvPr/>
          </p:nvSpPr>
          <p:spPr>
            <a:xfrm>
              <a:off x="1735040" y="1632579"/>
              <a:ext cx="2028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</a:p>
          </p:txBody>
        </p:sp>
      </p:grpSp>
      <p:sp>
        <p:nvSpPr>
          <p:cNvPr id="123" name="Прямоугольник 122"/>
          <p:cNvSpPr/>
          <p:nvPr/>
        </p:nvSpPr>
        <p:spPr>
          <a:xfrm>
            <a:off x="70214" y="4851185"/>
            <a:ext cx="2236889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СМС оповещения и </a:t>
            </a:r>
            <a:r>
              <a:rPr lang="en-US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push</a:t>
            </a:r>
            <a:r>
              <a:rPr lang="kk-KZ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уведомления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скринингах  для определенной группы населения </a:t>
            </a:r>
          </a:p>
          <a:p>
            <a:pPr algn="just"/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Срок: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декабрь 2018г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3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 населения:</a:t>
            </a:r>
          </a:p>
          <a:p>
            <a:pPr algn="just"/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2018г. – 60% </a:t>
            </a:r>
          </a:p>
        </p:txBody>
      </p:sp>
      <p:sp>
        <p:nvSpPr>
          <p:cNvPr id="171" name="Прямоугольник 170"/>
          <p:cNvSpPr/>
          <p:nvPr/>
        </p:nvSpPr>
        <p:spPr>
          <a:xfrm>
            <a:off x="1435425" y="2854164"/>
            <a:ext cx="974031" cy="584775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Автоматическое формирование списков через МИС</a:t>
            </a:r>
            <a:endParaRPr lang="ru-RU" sz="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pSp>
        <p:nvGrpSpPr>
          <p:cNvPr id="182" name="Группа 203"/>
          <p:cNvGrpSpPr/>
          <p:nvPr/>
        </p:nvGrpSpPr>
        <p:grpSpPr>
          <a:xfrm>
            <a:off x="2855292" y="3466382"/>
            <a:ext cx="301841" cy="319596"/>
            <a:chOff x="1731146" y="1631100"/>
            <a:chExt cx="301841" cy="319596"/>
          </a:xfrm>
        </p:grpSpPr>
        <p:sp>
          <p:nvSpPr>
            <p:cNvPr id="186" name="Овал 185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1741429" y="1641225"/>
              <a:ext cx="2028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199" name="Прямоугольник 198"/>
          <p:cNvSpPr>
            <a:spLocks/>
          </p:cNvSpPr>
          <p:nvPr/>
        </p:nvSpPr>
        <p:spPr>
          <a:xfrm>
            <a:off x="4286039" y="4590947"/>
            <a:ext cx="3394728" cy="276999"/>
          </a:xfrm>
          <a:prstGeom prst="rect">
            <a:avLst/>
          </a:prstGeom>
          <a:noFill/>
        </p:spPr>
        <p:txBody>
          <a:bodyPr wrap="square" lIns="0" tIns="0" rIns="0" bIns="0" numCol="1" anchor="ctr" anchorCtr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</a:t>
            </a:r>
          </a:p>
        </p:txBody>
      </p:sp>
      <p:cxnSp>
        <p:nvCxnSpPr>
          <p:cNvPr id="204" name="Прямая соединительная линия 203"/>
          <p:cNvCxnSpPr/>
          <p:nvPr/>
        </p:nvCxnSpPr>
        <p:spPr>
          <a:xfrm>
            <a:off x="2220379" y="4855105"/>
            <a:ext cx="0" cy="1440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Прямоугольник 205"/>
          <p:cNvSpPr/>
          <p:nvPr/>
        </p:nvSpPr>
        <p:spPr>
          <a:xfrm>
            <a:off x="403068" y="6350169"/>
            <a:ext cx="11130013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Регионы: </a:t>
            </a:r>
            <a:r>
              <a:rPr lang="kk-KZ" sz="13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районов </a:t>
            </a:r>
            <a:r>
              <a:rPr lang="kk-KZ" sz="1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kk-KZ" sz="13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города</a:t>
            </a:r>
            <a:endParaRPr lang="ru-RU" sz="13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6" name="Прямая соединительная линия 275"/>
          <p:cNvCxnSpPr/>
          <p:nvPr/>
        </p:nvCxnSpPr>
        <p:spPr>
          <a:xfrm>
            <a:off x="4761849" y="4855104"/>
            <a:ext cx="0" cy="1440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Прямая соединительная линия 276"/>
          <p:cNvCxnSpPr/>
          <p:nvPr/>
        </p:nvCxnSpPr>
        <p:spPr>
          <a:xfrm>
            <a:off x="64801" y="4855104"/>
            <a:ext cx="0" cy="1440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Прямая соединительная линия 277"/>
          <p:cNvCxnSpPr/>
          <p:nvPr/>
        </p:nvCxnSpPr>
        <p:spPr>
          <a:xfrm>
            <a:off x="7298708" y="4855105"/>
            <a:ext cx="0" cy="1440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Прямая соединительная линия 278"/>
          <p:cNvCxnSpPr/>
          <p:nvPr/>
        </p:nvCxnSpPr>
        <p:spPr>
          <a:xfrm>
            <a:off x="12092459" y="4855104"/>
            <a:ext cx="0" cy="1440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Прямая соединительная линия 279"/>
          <p:cNvCxnSpPr/>
          <p:nvPr/>
        </p:nvCxnSpPr>
        <p:spPr>
          <a:xfrm>
            <a:off x="9774760" y="4867946"/>
            <a:ext cx="0" cy="1440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Прямоугольник 201"/>
          <p:cNvSpPr/>
          <p:nvPr/>
        </p:nvSpPr>
        <p:spPr>
          <a:xfrm>
            <a:off x="5580094" y="3775359"/>
            <a:ext cx="930221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Сдача анализов</a:t>
            </a:r>
            <a:endParaRPr lang="ru-RU" sz="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37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4" name="Прямая соединительная линия 183"/>
          <p:cNvCxnSpPr>
            <a:stCxn id="178" idx="2"/>
            <a:endCxn id="171" idx="6"/>
          </p:cNvCxnSpPr>
          <p:nvPr/>
        </p:nvCxnSpPr>
        <p:spPr>
          <a:xfrm flipV="1">
            <a:off x="2224578" y="3786316"/>
            <a:ext cx="3084344" cy="263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единительная линия 129"/>
          <p:cNvCxnSpPr/>
          <p:nvPr/>
        </p:nvCxnSpPr>
        <p:spPr>
          <a:xfrm flipV="1">
            <a:off x="5882697" y="3543939"/>
            <a:ext cx="897" cy="867971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Прямая соединительная линия 143"/>
          <p:cNvCxnSpPr/>
          <p:nvPr/>
        </p:nvCxnSpPr>
        <p:spPr>
          <a:xfrm flipV="1">
            <a:off x="2133935" y="1615474"/>
            <a:ext cx="3208057" cy="2177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угольник 44"/>
          <p:cNvSpPr/>
          <p:nvPr/>
        </p:nvSpPr>
        <p:spPr>
          <a:xfrm>
            <a:off x="11487150" y="0"/>
            <a:ext cx="485775" cy="6286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Номер слайда 24"/>
          <p:cNvSpPr>
            <a:spLocks noGrp="1"/>
          </p:cNvSpPr>
          <p:nvPr>
            <p:ph type="sldNum" sz="quarter" idx="12"/>
          </p:nvPr>
        </p:nvSpPr>
        <p:spPr>
          <a:xfrm>
            <a:off x="11487150" y="0"/>
            <a:ext cx="485775" cy="645637"/>
          </a:xfrm>
        </p:spPr>
        <p:txBody>
          <a:bodyPr/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809417" y="122417"/>
            <a:ext cx="103996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ОКАЗАНИЕ МЕДИЦИНСКОЙ ПОМОЩИ</a:t>
            </a: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45"/>
          <a:stretch/>
        </p:blipFill>
        <p:spPr>
          <a:xfrm>
            <a:off x="123878" y="139469"/>
            <a:ext cx="760879" cy="574881"/>
          </a:xfrm>
          <a:prstGeom prst="rect">
            <a:avLst/>
          </a:prstGeom>
        </p:spPr>
      </p:pic>
      <p:pic>
        <p:nvPicPr>
          <p:cNvPr id="71" name="Рисунок 70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64" y="1047099"/>
            <a:ext cx="898445" cy="1041077"/>
          </a:xfrm>
          <a:prstGeom prst="rect">
            <a:avLst/>
          </a:prstGeom>
          <a:effectLst/>
        </p:spPr>
      </p:pic>
      <p:sp>
        <p:nvSpPr>
          <p:cNvPr id="72" name="Прямоугольник 71"/>
          <p:cNvSpPr/>
          <p:nvPr/>
        </p:nvSpPr>
        <p:spPr>
          <a:xfrm>
            <a:off x="-2050106" y="729593"/>
            <a:ext cx="5869726" cy="307777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itchFamily="34" charset="0"/>
              </a:rPr>
              <a:t>«КАК ЕСТЬ»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2571501" y="1776902"/>
            <a:ext cx="716864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Мед.сестра</a:t>
            </a:r>
            <a:endParaRPr lang="ru-RU" sz="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2514897" y="1099329"/>
            <a:ext cx="788550" cy="33855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Запись на прием</a:t>
            </a:r>
          </a:p>
        </p:txBody>
      </p:sp>
      <p:sp>
        <p:nvSpPr>
          <p:cNvPr id="85" name="Прямоугольник 84"/>
          <p:cNvSpPr/>
          <p:nvPr/>
        </p:nvSpPr>
        <p:spPr>
          <a:xfrm>
            <a:off x="3335846" y="1784577"/>
            <a:ext cx="716864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Терапевт</a:t>
            </a:r>
          </a:p>
        </p:txBody>
      </p:sp>
      <p:sp>
        <p:nvSpPr>
          <p:cNvPr id="86" name="Прямоугольник 85"/>
          <p:cNvSpPr/>
          <p:nvPr/>
        </p:nvSpPr>
        <p:spPr>
          <a:xfrm>
            <a:off x="3278782" y="834921"/>
            <a:ext cx="788550" cy="584775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Осмотр, направление к узким специалистам</a:t>
            </a:r>
          </a:p>
        </p:txBody>
      </p:sp>
      <p:grpSp>
        <p:nvGrpSpPr>
          <p:cNvPr id="106" name="Группа 203"/>
          <p:cNvGrpSpPr/>
          <p:nvPr/>
        </p:nvGrpSpPr>
        <p:grpSpPr>
          <a:xfrm>
            <a:off x="2774615" y="1467606"/>
            <a:ext cx="301841" cy="319596"/>
            <a:chOff x="1731146" y="1631100"/>
            <a:chExt cx="301841" cy="319596"/>
          </a:xfrm>
        </p:grpSpPr>
        <p:sp>
          <p:nvSpPr>
            <p:cNvPr id="109" name="Овал 108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1741429" y="1641225"/>
              <a:ext cx="2028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12" name="Группа 206"/>
          <p:cNvGrpSpPr/>
          <p:nvPr/>
        </p:nvGrpSpPr>
        <p:grpSpPr>
          <a:xfrm>
            <a:off x="3526359" y="1467606"/>
            <a:ext cx="301841" cy="319596"/>
            <a:chOff x="1717169" y="1697477"/>
            <a:chExt cx="301841" cy="319596"/>
          </a:xfrm>
        </p:grpSpPr>
        <p:sp>
          <p:nvSpPr>
            <p:cNvPr id="113" name="Овал 112"/>
            <p:cNvSpPr/>
            <p:nvPr/>
          </p:nvSpPr>
          <p:spPr>
            <a:xfrm>
              <a:off x="1717169" y="1697477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1742626" y="1700304"/>
              <a:ext cx="20148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119" name="Прямоугольник 118"/>
          <p:cNvSpPr/>
          <p:nvPr/>
        </p:nvSpPr>
        <p:spPr>
          <a:xfrm>
            <a:off x="3158963" y="2028761"/>
            <a:ext cx="104455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8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 посещение</a:t>
            </a:r>
          </a:p>
        </p:txBody>
      </p:sp>
      <p:sp>
        <p:nvSpPr>
          <p:cNvPr id="122" name="Правая фигурная скобка 121"/>
          <p:cNvSpPr/>
          <p:nvPr/>
        </p:nvSpPr>
        <p:spPr>
          <a:xfrm rot="5400000">
            <a:off x="3640712" y="1771516"/>
            <a:ext cx="109114" cy="43795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Правая фигурная скобка 122"/>
          <p:cNvSpPr/>
          <p:nvPr/>
        </p:nvSpPr>
        <p:spPr>
          <a:xfrm rot="5400000">
            <a:off x="4558456" y="-170335"/>
            <a:ext cx="121936" cy="563859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-1" y="2828919"/>
            <a:ext cx="1442294" cy="307777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itchFamily="34" charset="0"/>
              </a:rPr>
              <a:t>«КАК БУДЕТ»</a:t>
            </a:r>
          </a:p>
        </p:txBody>
      </p:sp>
      <p:sp>
        <p:nvSpPr>
          <p:cNvPr id="125" name="Правая фигурная скобка 124"/>
          <p:cNvSpPr/>
          <p:nvPr/>
        </p:nvSpPr>
        <p:spPr>
          <a:xfrm>
            <a:off x="7765259" y="666495"/>
            <a:ext cx="282940" cy="4237219"/>
          </a:xfrm>
          <a:prstGeom prst="rightBrace">
            <a:avLst>
              <a:gd name="adj1" fmla="val 8333"/>
              <a:gd name="adj2" fmla="val 4256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2965781" y="2691547"/>
            <a:ext cx="3038011" cy="18000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ru-RU" sz="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Посещение поликлиники  -   в среднем </a:t>
            </a:r>
            <a:r>
              <a:rPr 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sz="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посещений</a:t>
            </a:r>
          </a:p>
        </p:txBody>
      </p:sp>
      <p:sp>
        <p:nvSpPr>
          <p:cNvPr id="134" name="Прямоугольник 133"/>
          <p:cNvSpPr/>
          <p:nvPr/>
        </p:nvSpPr>
        <p:spPr>
          <a:xfrm>
            <a:off x="2411284" y="2028761"/>
            <a:ext cx="102197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8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 посещение</a:t>
            </a:r>
          </a:p>
        </p:txBody>
      </p:sp>
      <p:sp>
        <p:nvSpPr>
          <p:cNvPr id="136" name="Правая фигурная скобка 135"/>
          <p:cNvSpPr/>
          <p:nvPr/>
        </p:nvSpPr>
        <p:spPr>
          <a:xfrm rot="5400000">
            <a:off x="2876078" y="1706311"/>
            <a:ext cx="109114" cy="5776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7" name="Группа 206"/>
          <p:cNvGrpSpPr/>
          <p:nvPr/>
        </p:nvGrpSpPr>
        <p:grpSpPr>
          <a:xfrm>
            <a:off x="4352851" y="1467606"/>
            <a:ext cx="301841" cy="319596"/>
            <a:chOff x="1731146" y="1631100"/>
            <a:chExt cx="301841" cy="319596"/>
          </a:xfrm>
        </p:grpSpPr>
        <p:sp>
          <p:nvSpPr>
            <p:cNvPr id="138" name="Овал 137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1746880" y="1636052"/>
              <a:ext cx="2028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cxnSp>
        <p:nvCxnSpPr>
          <p:cNvPr id="140" name="Прямая соединительная линия 139"/>
          <p:cNvCxnSpPr>
            <a:endCxn id="149" idx="3"/>
          </p:cNvCxnSpPr>
          <p:nvPr/>
        </p:nvCxnSpPr>
        <p:spPr>
          <a:xfrm flipV="1">
            <a:off x="5367561" y="1040045"/>
            <a:ext cx="509485" cy="58434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Прямоугольник 140"/>
          <p:cNvSpPr/>
          <p:nvPr/>
        </p:nvSpPr>
        <p:spPr>
          <a:xfrm>
            <a:off x="4130843" y="1736852"/>
            <a:ext cx="746305" cy="33855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Профильный специалист</a:t>
            </a:r>
          </a:p>
        </p:txBody>
      </p:sp>
      <p:sp>
        <p:nvSpPr>
          <p:cNvPr id="142" name="Правая фигурная скобка 141"/>
          <p:cNvSpPr/>
          <p:nvPr/>
        </p:nvSpPr>
        <p:spPr>
          <a:xfrm rot="5400000">
            <a:off x="4467963" y="1747551"/>
            <a:ext cx="63305" cy="59511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" name="Прямоугольник 142"/>
          <p:cNvSpPr/>
          <p:nvPr/>
        </p:nvSpPr>
        <p:spPr>
          <a:xfrm>
            <a:off x="3903954" y="2035720"/>
            <a:ext cx="10847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3 посещение</a:t>
            </a:r>
          </a:p>
        </p:txBody>
      </p:sp>
      <p:sp>
        <p:nvSpPr>
          <p:cNvPr id="147" name="Прямоугольник 146"/>
          <p:cNvSpPr/>
          <p:nvPr/>
        </p:nvSpPr>
        <p:spPr>
          <a:xfrm>
            <a:off x="4109496" y="1129594"/>
            <a:ext cx="788550" cy="33855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Осмотр узкого специалиста </a:t>
            </a:r>
          </a:p>
        </p:txBody>
      </p:sp>
      <p:grpSp>
        <p:nvGrpSpPr>
          <p:cNvPr id="148" name="Группа 206"/>
          <p:cNvGrpSpPr/>
          <p:nvPr/>
        </p:nvGrpSpPr>
        <p:grpSpPr>
          <a:xfrm>
            <a:off x="5806019" y="731982"/>
            <a:ext cx="520467" cy="360918"/>
            <a:chOff x="1731146" y="1631100"/>
            <a:chExt cx="323911" cy="319596"/>
          </a:xfrm>
        </p:grpSpPr>
        <p:sp>
          <p:nvSpPr>
            <p:cNvPr id="149" name="Овал 148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1757927" y="1648844"/>
              <a:ext cx="297130" cy="2725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5.1</a:t>
              </a:r>
            </a:p>
          </p:txBody>
        </p:sp>
      </p:grpSp>
      <p:cxnSp>
        <p:nvCxnSpPr>
          <p:cNvPr id="151" name="Прямая соединительная линия 150"/>
          <p:cNvCxnSpPr/>
          <p:nvPr/>
        </p:nvCxnSpPr>
        <p:spPr>
          <a:xfrm flipV="1">
            <a:off x="5329538" y="1415003"/>
            <a:ext cx="646049" cy="1653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Прямая соединительная линия 151"/>
          <p:cNvCxnSpPr/>
          <p:nvPr/>
        </p:nvCxnSpPr>
        <p:spPr>
          <a:xfrm>
            <a:off x="5329538" y="1580342"/>
            <a:ext cx="672599" cy="30616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Прямоугольник 152"/>
          <p:cNvSpPr/>
          <p:nvPr/>
        </p:nvSpPr>
        <p:spPr>
          <a:xfrm>
            <a:off x="6332911" y="698816"/>
            <a:ext cx="1367716" cy="33855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посещение, </a:t>
            </a:r>
          </a:p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сдача анализов</a:t>
            </a:r>
          </a:p>
        </p:txBody>
      </p:sp>
      <p:sp>
        <p:nvSpPr>
          <p:cNvPr id="154" name="Прямоугольник 153"/>
          <p:cNvSpPr/>
          <p:nvPr/>
        </p:nvSpPr>
        <p:spPr>
          <a:xfrm>
            <a:off x="6241622" y="1203981"/>
            <a:ext cx="1595244" cy="461665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посещение,</a:t>
            </a:r>
          </a:p>
          <a:p>
            <a:pPr algn="ctr"/>
            <a:r>
              <a:rPr lang="ru-RU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изучение анализов, уведомление пациента</a:t>
            </a:r>
          </a:p>
        </p:txBody>
      </p:sp>
      <p:sp>
        <p:nvSpPr>
          <p:cNvPr id="155" name="Прямоугольник 154"/>
          <p:cNvSpPr/>
          <p:nvPr/>
        </p:nvSpPr>
        <p:spPr>
          <a:xfrm>
            <a:off x="6229436" y="1745092"/>
            <a:ext cx="1641929" cy="461665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посещение, </a:t>
            </a:r>
          </a:p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назначение, лечение, повторный прием пациента</a:t>
            </a:r>
          </a:p>
        </p:txBody>
      </p:sp>
      <p:grpSp>
        <p:nvGrpSpPr>
          <p:cNvPr id="156" name="Группа 206"/>
          <p:cNvGrpSpPr/>
          <p:nvPr/>
        </p:nvGrpSpPr>
        <p:grpSpPr>
          <a:xfrm>
            <a:off x="5795359" y="1212797"/>
            <a:ext cx="514086" cy="360918"/>
            <a:chOff x="1731146" y="1631100"/>
            <a:chExt cx="319940" cy="319596"/>
          </a:xfrm>
        </p:grpSpPr>
        <p:sp>
          <p:nvSpPr>
            <p:cNvPr id="157" name="Овал 156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1753956" y="1647750"/>
              <a:ext cx="297130" cy="2725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5.2</a:t>
              </a:r>
            </a:p>
          </p:txBody>
        </p:sp>
      </p:grpSp>
      <p:grpSp>
        <p:nvGrpSpPr>
          <p:cNvPr id="159" name="Группа 206"/>
          <p:cNvGrpSpPr/>
          <p:nvPr/>
        </p:nvGrpSpPr>
        <p:grpSpPr>
          <a:xfrm>
            <a:off x="5800504" y="1665522"/>
            <a:ext cx="520467" cy="360918"/>
            <a:chOff x="1731146" y="1631100"/>
            <a:chExt cx="323911" cy="319596"/>
          </a:xfrm>
        </p:grpSpPr>
        <p:sp>
          <p:nvSpPr>
            <p:cNvPr id="160" name="Овал 159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1757927" y="1648845"/>
              <a:ext cx="297130" cy="2725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5.3</a:t>
              </a:r>
            </a:p>
          </p:txBody>
        </p:sp>
      </p:grpSp>
      <p:sp>
        <p:nvSpPr>
          <p:cNvPr id="162" name="Прямоугольник 161"/>
          <p:cNvSpPr/>
          <p:nvPr/>
        </p:nvSpPr>
        <p:spPr>
          <a:xfrm>
            <a:off x="1622718" y="1219370"/>
            <a:ext cx="716864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Обращение</a:t>
            </a:r>
          </a:p>
        </p:txBody>
      </p:sp>
      <p:sp>
        <p:nvSpPr>
          <p:cNvPr id="164" name="Прямоугольник 163"/>
          <p:cNvSpPr/>
          <p:nvPr/>
        </p:nvSpPr>
        <p:spPr>
          <a:xfrm>
            <a:off x="3959966" y="3934812"/>
            <a:ext cx="716864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Терапевт</a:t>
            </a:r>
          </a:p>
        </p:txBody>
      </p:sp>
      <p:sp>
        <p:nvSpPr>
          <p:cNvPr id="165" name="Прямоугольник 164"/>
          <p:cNvSpPr/>
          <p:nvPr/>
        </p:nvSpPr>
        <p:spPr>
          <a:xfrm>
            <a:off x="3354500" y="3188602"/>
            <a:ext cx="1661739" cy="461665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Осмотр, направление и запись к </a:t>
            </a:r>
            <a:r>
              <a:rPr lang="ru-RU" sz="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проф. спец., </a:t>
            </a:r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бронирование сдачи анализов</a:t>
            </a:r>
          </a:p>
        </p:txBody>
      </p:sp>
      <p:sp>
        <p:nvSpPr>
          <p:cNvPr id="166" name="Прямоугольник 165"/>
          <p:cNvSpPr/>
          <p:nvPr/>
        </p:nvSpPr>
        <p:spPr>
          <a:xfrm>
            <a:off x="4701559" y="3888362"/>
            <a:ext cx="930221" cy="33855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Профильный специалист</a:t>
            </a:r>
          </a:p>
        </p:txBody>
      </p:sp>
      <p:grpSp>
        <p:nvGrpSpPr>
          <p:cNvPr id="167" name="Группа 203"/>
          <p:cNvGrpSpPr/>
          <p:nvPr/>
        </p:nvGrpSpPr>
        <p:grpSpPr>
          <a:xfrm>
            <a:off x="4080505" y="3623468"/>
            <a:ext cx="301841" cy="319596"/>
            <a:chOff x="1731146" y="1631100"/>
            <a:chExt cx="301841" cy="319596"/>
          </a:xfrm>
        </p:grpSpPr>
        <p:sp>
          <p:nvSpPr>
            <p:cNvPr id="168" name="Овал 167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1741429" y="1641225"/>
              <a:ext cx="2028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70" name="Группа 206"/>
          <p:cNvGrpSpPr/>
          <p:nvPr/>
        </p:nvGrpSpPr>
        <p:grpSpPr>
          <a:xfrm>
            <a:off x="5007081" y="3626518"/>
            <a:ext cx="301841" cy="325522"/>
            <a:chOff x="1731146" y="1631100"/>
            <a:chExt cx="301841" cy="325522"/>
          </a:xfrm>
        </p:grpSpPr>
        <p:sp>
          <p:nvSpPr>
            <p:cNvPr id="171" name="Овал 170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1757927" y="1648845"/>
              <a:ext cx="2028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174" name="Прямоугольник 173"/>
          <p:cNvSpPr/>
          <p:nvPr/>
        </p:nvSpPr>
        <p:spPr>
          <a:xfrm>
            <a:off x="4605790" y="4185752"/>
            <a:ext cx="104455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800" dirty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 посещение</a:t>
            </a:r>
          </a:p>
        </p:txBody>
      </p:sp>
      <p:sp>
        <p:nvSpPr>
          <p:cNvPr id="175" name="Правая фигурная скобка 174"/>
          <p:cNvSpPr/>
          <p:nvPr/>
        </p:nvSpPr>
        <p:spPr>
          <a:xfrm rot="5400000">
            <a:off x="5091058" y="3830605"/>
            <a:ext cx="109114" cy="70054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Правая фигурная скобка 175"/>
          <p:cNvSpPr/>
          <p:nvPr/>
        </p:nvSpPr>
        <p:spPr>
          <a:xfrm rot="5400000">
            <a:off x="4533639" y="1540450"/>
            <a:ext cx="109114" cy="591533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7" name="Группа 98"/>
          <p:cNvGrpSpPr/>
          <p:nvPr/>
        </p:nvGrpSpPr>
        <p:grpSpPr>
          <a:xfrm>
            <a:off x="2224578" y="3652547"/>
            <a:ext cx="318772" cy="319879"/>
            <a:chOff x="1731146" y="1630817"/>
            <a:chExt cx="301841" cy="319879"/>
          </a:xfrm>
        </p:grpSpPr>
        <p:sp>
          <p:nvSpPr>
            <p:cNvPr id="178" name="Овал 177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1755888" y="1630817"/>
              <a:ext cx="2640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180" name="Прямоугольник 179"/>
          <p:cNvSpPr/>
          <p:nvPr/>
        </p:nvSpPr>
        <p:spPr>
          <a:xfrm>
            <a:off x="1905651" y="4304012"/>
            <a:ext cx="980695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Единый </a:t>
            </a: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Call </a:t>
            </a:r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центр</a:t>
            </a:r>
          </a:p>
        </p:txBody>
      </p:sp>
      <p:sp>
        <p:nvSpPr>
          <p:cNvPr id="182" name="Прямоугольник 181"/>
          <p:cNvSpPr/>
          <p:nvPr/>
        </p:nvSpPr>
        <p:spPr>
          <a:xfrm>
            <a:off x="3759613" y="4183915"/>
            <a:ext cx="102197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800" dirty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 посещение</a:t>
            </a:r>
          </a:p>
        </p:txBody>
      </p:sp>
      <p:sp>
        <p:nvSpPr>
          <p:cNvPr id="183" name="Правая фигурная скобка 182"/>
          <p:cNvSpPr/>
          <p:nvPr/>
        </p:nvSpPr>
        <p:spPr>
          <a:xfrm rot="5400000">
            <a:off x="4249938" y="3792533"/>
            <a:ext cx="109114" cy="70054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6" name="Рисунок 18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348" y="3248888"/>
            <a:ext cx="352284" cy="352284"/>
          </a:xfrm>
          <a:prstGeom prst="rect">
            <a:avLst/>
          </a:prstGeom>
        </p:spPr>
      </p:pic>
      <p:pic>
        <p:nvPicPr>
          <p:cNvPr id="187" name="Рисунок 18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0596" y="3991643"/>
            <a:ext cx="367381" cy="367381"/>
          </a:xfrm>
          <a:prstGeom prst="rect">
            <a:avLst/>
          </a:prstGeom>
        </p:spPr>
      </p:pic>
      <p:sp>
        <p:nvSpPr>
          <p:cNvPr id="188" name="Прямоугольник 187"/>
          <p:cNvSpPr/>
          <p:nvPr/>
        </p:nvSpPr>
        <p:spPr>
          <a:xfrm>
            <a:off x="1318780" y="2906060"/>
            <a:ext cx="2267984" cy="33855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Мобильное приложение (</a:t>
            </a:r>
            <a:r>
              <a:rPr lang="en-US" sz="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egov</a:t>
            </a:r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 медицинские информационные системы)</a:t>
            </a:r>
          </a:p>
        </p:txBody>
      </p:sp>
      <p:sp>
        <p:nvSpPr>
          <p:cNvPr id="189" name="Прямоугольник 188"/>
          <p:cNvSpPr/>
          <p:nvPr/>
        </p:nvSpPr>
        <p:spPr>
          <a:xfrm>
            <a:off x="1318780" y="3701949"/>
            <a:ext cx="716864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Обращение</a:t>
            </a:r>
          </a:p>
        </p:txBody>
      </p:sp>
      <p:grpSp>
        <p:nvGrpSpPr>
          <p:cNvPr id="191" name="Группа 206"/>
          <p:cNvGrpSpPr/>
          <p:nvPr/>
        </p:nvGrpSpPr>
        <p:grpSpPr>
          <a:xfrm>
            <a:off x="5164219" y="1467606"/>
            <a:ext cx="301841" cy="319719"/>
            <a:chOff x="1731146" y="1631100"/>
            <a:chExt cx="301841" cy="319719"/>
          </a:xfrm>
        </p:grpSpPr>
        <p:sp>
          <p:nvSpPr>
            <p:cNvPr id="192" name="Овал 191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1746290" y="1643042"/>
              <a:ext cx="2028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194" name="Прямоугольник 193"/>
          <p:cNvSpPr/>
          <p:nvPr/>
        </p:nvSpPr>
        <p:spPr>
          <a:xfrm>
            <a:off x="4880723" y="840917"/>
            <a:ext cx="863101" cy="461665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Направление диагностические исследования</a:t>
            </a:r>
          </a:p>
        </p:txBody>
      </p:sp>
      <p:sp>
        <p:nvSpPr>
          <p:cNvPr id="195" name="Прямоугольник 194"/>
          <p:cNvSpPr/>
          <p:nvPr/>
        </p:nvSpPr>
        <p:spPr>
          <a:xfrm>
            <a:off x="4980673" y="1739427"/>
            <a:ext cx="649870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Мед. сестра</a:t>
            </a:r>
          </a:p>
        </p:txBody>
      </p:sp>
      <p:sp>
        <p:nvSpPr>
          <p:cNvPr id="196" name="Правая фигурная скобка 195"/>
          <p:cNvSpPr/>
          <p:nvPr/>
        </p:nvSpPr>
        <p:spPr>
          <a:xfrm rot="5400000">
            <a:off x="5269591" y="1662120"/>
            <a:ext cx="59171" cy="58997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7" name="Прямоугольник 196"/>
          <p:cNvSpPr/>
          <p:nvPr/>
        </p:nvSpPr>
        <p:spPr>
          <a:xfrm>
            <a:off x="4735896" y="2030360"/>
            <a:ext cx="10847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4 посещение</a:t>
            </a:r>
          </a:p>
        </p:txBody>
      </p:sp>
      <p:cxnSp>
        <p:nvCxnSpPr>
          <p:cNvPr id="198" name="Прямая соединительная линия 197"/>
          <p:cNvCxnSpPr>
            <a:stCxn id="172" idx="3"/>
            <a:endCxn id="201" idx="1"/>
          </p:cNvCxnSpPr>
          <p:nvPr/>
        </p:nvCxnSpPr>
        <p:spPr>
          <a:xfrm flipV="1">
            <a:off x="5236721" y="3402575"/>
            <a:ext cx="433906" cy="39557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9" name="Группа 206"/>
          <p:cNvGrpSpPr/>
          <p:nvPr/>
        </p:nvGrpSpPr>
        <p:grpSpPr>
          <a:xfrm>
            <a:off x="5627595" y="3228647"/>
            <a:ext cx="520467" cy="360918"/>
            <a:chOff x="1731146" y="1631100"/>
            <a:chExt cx="323911" cy="319596"/>
          </a:xfrm>
        </p:grpSpPr>
        <p:sp>
          <p:nvSpPr>
            <p:cNvPr id="200" name="Овал 199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1" name="TextBox 200"/>
            <p:cNvSpPr txBox="1"/>
            <p:nvPr/>
          </p:nvSpPr>
          <p:spPr>
            <a:xfrm>
              <a:off x="1757927" y="1648845"/>
              <a:ext cx="297130" cy="2725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3.1</a:t>
              </a:r>
            </a:p>
          </p:txBody>
        </p:sp>
      </p:grpSp>
      <p:cxnSp>
        <p:nvCxnSpPr>
          <p:cNvPr id="202" name="Прямая соединительная линия 201"/>
          <p:cNvCxnSpPr>
            <a:stCxn id="172" idx="3"/>
            <a:endCxn id="209" idx="1"/>
          </p:cNvCxnSpPr>
          <p:nvPr/>
        </p:nvCxnSpPr>
        <p:spPr>
          <a:xfrm>
            <a:off x="5236721" y="3798152"/>
            <a:ext cx="446063" cy="16780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Прямоугольник 203"/>
          <p:cNvSpPr/>
          <p:nvPr/>
        </p:nvSpPr>
        <p:spPr>
          <a:xfrm>
            <a:off x="6357401" y="3228647"/>
            <a:ext cx="1348705" cy="33855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посещение,</a:t>
            </a:r>
          </a:p>
          <a:p>
            <a:pPr algn="ctr"/>
            <a:r>
              <a:rPr lang="ru-RU" sz="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сдача анализов</a:t>
            </a:r>
          </a:p>
        </p:txBody>
      </p:sp>
      <p:sp>
        <p:nvSpPr>
          <p:cNvPr id="206" name="Прямоугольник 205"/>
          <p:cNvSpPr/>
          <p:nvPr/>
        </p:nvSpPr>
        <p:spPr>
          <a:xfrm>
            <a:off x="6109616" y="3669849"/>
            <a:ext cx="1808760" cy="584775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посещение, </a:t>
            </a:r>
          </a:p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назначение, лечение, по итогам лечения точечный повторный прием пациента (при необходимости)</a:t>
            </a:r>
          </a:p>
        </p:txBody>
      </p:sp>
      <p:grpSp>
        <p:nvGrpSpPr>
          <p:cNvPr id="207" name="Группа 206"/>
          <p:cNvGrpSpPr/>
          <p:nvPr/>
        </p:nvGrpSpPr>
        <p:grpSpPr>
          <a:xfrm>
            <a:off x="5639752" y="3792031"/>
            <a:ext cx="520467" cy="360918"/>
            <a:chOff x="1731146" y="1631100"/>
            <a:chExt cx="323911" cy="319596"/>
          </a:xfrm>
        </p:grpSpPr>
        <p:sp>
          <p:nvSpPr>
            <p:cNvPr id="208" name="Овал 207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1757927" y="1648845"/>
              <a:ext cx="297130" cy="2725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3.2</a:t>
              </a:r>
            </a:p>
          </p:txBody>
        </p:sp>
      </p:grpSp>
      <p:sp>
        <p:nvSpPr>
          <p:cNvPr id="213" name="Прямоугольник 212"/>
          <p:cNvSpPr/>
          <p:nvPr/>
        </p:nvSpPr>
        <p:spPr>
          <a:xfrm>
            <a:off x="4781663" y="3372432"/>
            <a:ext cx="788550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Осмотр</a:t>
            </a:r>
          </a:p>
        </p:txBody>
      </p:sp>
      <p:cxnSp>
        <p:nvCxnSpPr>
          <p:cNvPr id="216" name="Прямая соединительная линия 215"/>
          <p:cNvCxnSpPr>
            <a:endCxn id="149" idx="4"/>
          </p:cNvCxnSpPr>
          <p:nvPr/>
        </p:nvCxnSpPr>
        <p:spPr>
          <a:xfrm flipH="1" flipV="1">
            <a:off x="6048521" y="1092900"/>
            <a:ext cx="7895" cy="122486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Прямая соединительная линия 217"/>
          <p:cNvCxnSpPr/>
          <p:nvPr/>
        </p:nvCxnSpPr>
        <p:spPr>
          <a:xfrm>
            <a:off x="1965987" y="2330209"/>
            <a:ext cx="4079646" cy="9288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Прямая соединительная линия 218"/>
          <p:cNvCxnSpPr/>
          <p:nvPr/>
        </p:nvCxnSpPr>
        <p:spPr>
          <a:xfrm flipV="1">
            <a:off x="1956023" y="1808529"/>
            <a:ext cx="4968" cy="52168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Прямоугольник 220"/>
          <p:cNvSpPr/>
          <p:nvPr/>
        </p:nvSpPr>
        <p:spPr>
          <a:xfrm>
            <a:off x="4063156" y="2331562"/>
            <a:ext cx="31931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8 посещение, </a:t>
            </a:r>
          </a:p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результатами анализов, повторная, запись на прием</a:t>
            </a:r>
            <a:endParaRPr lang="ru-RU" sz="8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22" name="Прямоугольник 221"/>
          <p:cNvSpPr/>
          <p:nvPr/>
        </p:nvSpPr>
        <p:spPr>
          <a:xfrm>
            <a:off x="1747769" y="2343008"/>
            <a:ext cx="261400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9 посещение, </a:t>
            </a:r>
          </a:p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результатами анализов, осмотр терапевта</a:t>
            </a:r>
            <a:endParaRPr lang="ru-RU" sz="8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pSp>
        <p:nvGrpSpPr>
          <p:cNvPr id="224" name="Группа 223"/>
          <p:cNvGrpSpPr/>
          <p:nvPr/>
        </p:nvGrpSpPr>
        <p:grpSpPr>
          <a:xfrm>
            <a:off x="1800127" y="1479794"/>
            <a:ext cx="318772" cy="319879"/>
            <a:chOff x="1731146" y="1630817"/>
            <a:chExt cx="301841" cy="319879"/>
          </a:xfrm>
        </p:grpSpPr>
        <p:sp>
          <p:nvSpPr>
            <p:cNvPr id="225" name="Овал 224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6" name="TextBox 225"/>
            <p:cNvSpPr txBox="1"/>
            <p:nvPr/>
          </p:nvSpPr>
          <p:spPr>
            <a:xfrm>
              <a:off x="1755890" y="1630817"/>
              <a:ext cx="2640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286" name="Прямоугольник 285"/>
          <p:cNvSpPr>
            <a:spLocks/>
          </p:cNvSpPr>
          <p:nvPr/>
        </p:nvSpPr>
        <p:spPr>
          <a:xfrm>
            <a:off x="210668" y="2060640"/>
            <a:ext cx="1241394" cy="276999"/>
          </a:xfrm>
          <a:prstGeom prst="rect">
            <a:avLst/>
          </a:prstGeom>
          <a:noFill/>
        </p:spPr>
        <p:txBody>
          <a:bodyPr wrap="square" lIns="0" tIns="0" rIns="0" bIns="0" numCol="1" anchor="ctr" anchorCtr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Пациент</a:t>
            </a:r>
          </a:p>
        </p:txBody>
      </p:sp>
      <p:pic>
        <p:nvPicPr>
          <p:cNvPr id="287" name="Рисунок 28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95" y="3132008"/>
            <a:ext cx="898445" cy="1041077"/>
          </a:xfrm>
          <a:prstGeom prst="rect">
            <a:avLst/>
          </a:prstGeom>
          <a:effectLst/>
        </p:spPr>
      </p:pic>
      <p:sp>
        <p:nvSpPr>
          <p:cNvPr id="288" name="Прямоугольник 287"/>
          <p:cNvSpPr>
            <a:spLocks/>
          </p:cNvSpPr>
          <p:nvPr/>
        </p:nvSpPr>
        <p:spPr>
          <a:xfrm>
            <a:off x="200899" y="4145549"/>
            <a:ext cx="1241394" cy="276999"/>
          </a:xfrm>
          <a:prstGeom prst="rect">
            <a:avLst/>
          </a:prstGeom>
          <a:noFill/>
        </p:spPr>
        <p:txBody>
          <a:bodyPr wrap="square" lIns="0" tIns="0" rIns="0" bIns="0" numCol="1" anchor="ctr" anchorCtr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Пациент</a:t>
            </a:r>
          </a:p>
        </p:txBody>
      </p:sp>
      <p:cxnSp>
        <p:nvCxnSpPr>
          <p:cNvPr id="289" name="Прямая соединительная линия 288"/>
          <p:cNvCxnSpPr/>
          <p:nvPr/>
        </p:nvCxnSpPr>
        <p:spPr>
          <a:xfrm>
            <a:off x="884757" y="608304"/>
            <a:ext cx="676750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90" name="Прямоугольник 289"/>
          <p:cNvSpPr/>
          <p:nvPr/>
        </p:nvSpPr>
        <p:spPr>
          <a:xfrm>
            <a:off x="58870" y="4922931"/>
            <a:ext cx="12133130" cy="19105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8" name="Прямоугольник 117"/>
          <p:cNvSpPr/>
          <p:nvPr/>
        </p:nvSpPr>
        <p:spPr>
          <a:xfrm>
            <a:off x="8053714" y="666494"/>
            <a:ext cx="4004285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Большое количество посещений 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8053714" y="954569"/>
            <a:ext cx="4004285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Ведение документации на бумаге</a:t>
            </a:r>
          </a:p>
        </p:txBody>
      </p:sp>
      <p:sp>
        <p:nvSpPr>
          <p:cNvPr id="126" name="Прямоугольник 125"/>
          <p:cNvSpPr/>
          <p:nvPr/>
        </p:nvSpPr>
        <p:spPr>
          <a:xfrm>
            <a:off x="8053714" y="1247264"/>
            <a:ext cx="4004285" cy="50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Неэффективное планирование времени пациента </a:t>
            </a:r>
          </a:p>
        </p:txBody>
      </p:sp>
      <p:sp>
        <p:nvSpPr>
          <p:cNvPr id="127" name="Прямоугольник 126"/>
          <p:cNvSpPr/>
          <p:nvPr/>
        </p:nvSpPr>
        <p:spPr>
          <a:xfrm>
            <a:off x="8053714" y="1783233"/>
            <a:ext cx="4004285" cy="50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Неэффективное расходование рабочего времени медицинского персонала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1616787" y="4582970"/>
            <a:ext cx="5890961" cy="18000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ru-RU" sz="9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Посещение поликлиники  -   в среднем </a:t>
            </a:r>
            <a:r>
              <a:rPr lang="ru-RU" sz="1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9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посещения – сокращение в </a:t>
            </a:r>
            <a:r>
              <a:rPr lang="ru-RU" sz="1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9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раза</a:t>
            </a:r>
          </a:p>
        </p:txBody>
      </p:sp>
      <p:cxnSp>
        <p:nvCxnSpPr>
          <p:cNvPr id="128" name="Прямая соединительная линия 127"/>
          <p:cNvCxnSpPr/>
          <p:nvPr/>
        </p:nvCxnSpPr>
        <p:spPr>
          <a:xfrm>
            <a:off x="3254439" y="4399359"/>
            <a:ext cx="2615658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я соединительная линия 128"/>
          <p:cNvCxnSpPr/>
          <p:nvPr/>
        </p:nvCxnSpPr>
        <p:spPr>
          <a:xfrm flipV="1">
            <a:off x="3734913" y="3800395"/>
            <a:ext cx="4968" cy="52168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Прямоугольник 229"/>
          <p:cNvSpPr/>
          <p:nvPr/>
        </p:nvSpPr>
        <p:spPr>
          <a:xfrm>
            <a:off x="2524154" y="5221978"/>
            <a:ext cx="1932343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Запуск </a:t>
            </a:r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электронного паспорта </a:t>
            </a:r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здоровья</a:t>
            </a:r>
          </a:p>
          <a:p>
            <a:pPr algn="just"/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Срок: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июнь 2018 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</a:t>
            </a:r>
          </a:p>
          <a:p>
            <a:pPr algn="just"/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 населения: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2018г.  - 50%,</a:t>
            </a:r>
          </a:p>
          <a:p>
            <a:pPr algn="just"/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2019г. – 100% </a:t>
            </a:r>
          </a:p>
        </p:txBody>
      </p:sp>
      <p:sp>
        <p:nvSpPr>
          <p:cNvPr id="231" name="Прямоугольник 230"/>
          <p:cNvSpPr/>
          <p:nvPr/>
        </p:nvSpPr>
        <p:spPr>
          <a:xfrm>
            <a:off x="4382346" y="5221978"/>
            <a:ext cx="441186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Внедрение оптимизированных </a:t>
            </a:r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медицинских </a:t>
            </a:r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 (сокращение визитов) 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учетом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цифровизации</a:t>
            </a:r>
          </a:p>
          <a:p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Срок: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декабрь</a:t>
            </a:r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 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</a:t>
            </a:r>
          </a:p>
          <a:p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 населения: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2018г. – 30%</a:t>
            </a:r>
          </a:p>
          <a:p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2019г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– 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70%</a:t>
            </a:r>
          </a:p>
          <a:p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2020г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–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endParaRPr lang="ru-RU" sz="13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3" name="Прямоугольник 232"/>
          <p:cNvSpPr/>
          <p:nvPr/>
        </p:nvSpPr>
        <p:spPr>
          <a:xfrm>
            <a:off x="8801210" y="5221978"/>
            <a:ext cx="1950209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Ведение медицинской документации в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цифровом формате</a:t>
            </a:r>
            <a:endParaRPr lang="en-US" sz="13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Срок: 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2020г.</a:t>
            </a:r>
          </a:p>
        </p:txBody>
      </p:sp>
      <p:sp>
        <p:nvSpPr>
          <p:cNvPr id="234" name="Прямоугольник 233"/>
          <p:cNvSpPr/>
          <p:nvPr/>
        </p:nvSpPr>
        <p:spPr>
          <a:xfrm>
            <a:off x="83829" y="5221978"/>
            <a:ext cx="2556033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Утверждение минимальных требований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 МИС, в том числе по минимальной функциональности мобильных приложений.  </a:t>
            </a:r>
          </a:p>
          <a:p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Срок: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июнь 2018г. </a:t>
            </a:r>
            <a:endParaRPr lang="ru-RU" sz="13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" name="Прямоугольник 234"/>
          <p:cNvSpPr>
            <a:spLocks/>
          </p:cNvSpPr>
          <p:nvPr/>
        </p:nvSpPr>
        <p:spPr>
          <a:xfrm>
            <a:off x="4299655" y="5003134"/>
            <a:ext cx="3394728" cy="276999"/>
          </a:xfrm>
          <a:prstGeom prst="rect">
            <a:avLst/>
          </a:prstGeom>
          <a:noFill/>
        </p:spPr>
        <p:txBody>
          <a:bodyPr wrap="square" lIns="0" tIns="0" rIns="0" bIns="0" numCol="1" anchor="ctr" anchorCtr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</a:t>
            </a:r>
          </a:p>
        </p:txBody>
      </p:sp>
      <p:sp>
        <p:nvSpPr>
          <p:cNvPr id="237" name="Прямоугольник 236"/>
          <p:cNvSpPr/>
          <p:nvPr/>
        </p:nvSpPr>
        <p:spPr>
          <a:xfrm>
            <a:off x="4376534" y="6302926"/>
            <a:ext cx="431508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3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9" name="Прямая соединительная линия 238"/>
          <p:cNvCxnSpPr/>
          <p:nvPr/>
        </p:nvCxnSpPr>
        <p:spPr>
          <a:xfrm>
            <a:off x="4375350" y="5308246"/>
            <a:ext cx="0" cy="153724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Прямая соединительная линия 239"/>
          <p:cNvCxnSpPr/>
          <p:nvPr/>
        </p:nvCxnSpPr>
        <p:spPr>
          <a:xfrm>
            <a:off x="78417" y="5308246"/>
            <a:ext cx="0" cy="153724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Прямая соединительная линия 242"/>
          <p:cNvCxnSpPr/>
          <p:nvPr/>
        </p:nvCxnSpPr>
        <p:spPr>
          <a:xfrm>
            <a:off x="10637621" y="5308246"/>
            <a:ext cx="1" cy="15252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Прямая соединительная линия 245"/>
          <p:cNvCxnSpPr/>
          <p:nvPr/>
        </p:nvCxnSpPr>
        <p:spPr>
          <a:xfrm>
            <a:off x="2529565" y="5308246"/>
            <a:ext cx="0" cy="153724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Прямая соединительная линия 247"/>
          <p:cNvCxnSpPr/>
          <p:nvPr/>
        </p:nvCxnSpPr>
        <p:spPr>
          <a:xfrm>
            <a:off x="8794215" y="5308246"/>
            <a:ext cx="0" cy="153724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Прямоугольник 144"/>
          <p:cNvSpPr/>
          <p:nvPr/>
        </p:nvSpPr>
        <p:spPr>
          <a:xfrm>
            <a:off x="8053714" y="2508920"/>
            <a:ext cx="4004286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1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Запланированное посещение врача</a:t>
            </a:r>
            <a:endParaRPr lang="ru-RU" sz="11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" name="Прямоугольник 162"/>
          <p:cNvSpPr/>
          <p:nvPr/>
        </p:nvSpPr>
        <p:spPr>
          <a:xfrm>
            <a:off x="8053714" y="2816466"/>
            <a:ext cx="4004285" cy="4121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1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Сокращение посещений врача за счет электронных направлении и результатов анализов </a:t>
            </a:r>
          </a:p>
        </p:txBody>
      </p:sp>
      <p:sp>
        <p:nvSpPr>
          <p:cNvPr id="173" name="Прямоугольник 172"/>
          <p:cNvSpPr/>
          <p:nvPr/>
        </p:nvSpPr>
        <p:spPr>
          <a:xfrm>
            <a:off x="8053714" y="4239476"/>
            <a:ext cx="4004285" cy="3867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1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Сбор всей информации о здоровье пациента в одном месте - Электронный паспорт здоровья </a:t>
            </a:r>
          </a:p>
        </p:txBody>
      </p:sp>
      <p:sp>
        <p:nvSpPr>
          <p:cNvPr id="185" name="Прямоугольник 184"/>
          <p:cNvSpPr/>
          <p:nvPr/>
        </p:nvSpPr>
        <p:spPr>
          <a:xfrm>
            <a:off x="8053714" y="4672970"/>
            <a:ext cx="4004285" cy="2541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1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Оптимизация труда </a:t>
            </a:r>
            <a:r>
              <a:rPr lang="ru-RU" sz="11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врачей и среднего мед. </a:t>
            </a:r>
            <a:r>
              <a:rPr lang="ru-RU" sz="11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персонала</a:t>
            </a:r>
            <a:endParaRPr lang="ru-RU" sz="11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0" name="Прямоугольник 189"/>
          <p:cNvSpPr/>
          <p:nvPr/>
        </p:nvSpPr>
        <p:spPr>
          <a:xfrm>
            <a:off x="8053714" y="3293433"/>
            <a:ext cx="4004286" cy="3764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1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Подтверждение получения лекарственных средств пациентом</a:t>
            </a:r>
          </a:p>
        </p:txBody>
      </p:sp>
      <p:sp>
        <p:nvSpPr>
          <p:cNvPr id="203" name="Прямоугольник 202"/>
          <p:cNvSpPr/>
          <p:nvPr/>
        </p:nvSpPr>
        <p:spPr>
          <a:xfrm>
            <a:off x="8053715" y="3727599"/>
            <a:ext cx="4004285" cy="4661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1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Оптимизация взаимодействия врачей и среднего мед персонала путем использования технологий распознавания речи</a:t>
            </a:r>
          </a:p>
        </p:txBody>
      </p:sp>
      <p:sp>
        <p:nvSpPr>
          <p:cNvPr id="135" name="Прямоугольник 134"/>
          <p:cNvSpPr/>
          <p:nvPr/>
        </p:nvSpPr>
        <p:spPr>
          <a:xfrm>
            <a:off x="10637622" y="5221978"/>
            <a:ext cx="1475626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Голосовой ввод данных в МИС</a:t>
            </a:r>
            <a:endParaRPr lang="en-US" sz="13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Срок: </a:t>
            </a:r>
            <a:endParaRPr lang="ru-RU" sz="13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декабрь 2018г.</a:t>
            </a:r>
          </a:p>
        </p:txBody>
      </p:sp>
      <p:sp>
        <p:nvSpPr>
          <p:cNvPr id="131" name="Прямоугольник 130"/>
          <p:cNvSpPr/>
          <p:nvPr/>
        </p:nvSpPr>
        <p:spPr>
          <a:xfrm>
            <a:off x="0" y="6861579"/>
            <a:ext cx="10523825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Регионы: </a:t>
            </a:r>
            <a:r>
              <a:rPr lang="kk-KZ" sz="13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районов </a:t>
            </a:r>
            <a:r>
              <a:rPr lang="kk-KZ" sz="1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kk-KZ" sz="13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города</a:t>
            </a:r>
            <a:endParaRPr lang="ru-RU" sz="13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3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73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Прямоугольник 105"/>
          <p:cNvSpPr/>
          <p:nvPr/>
        </p:nvSpPr>
        <p:spPr>
          <a:xfrm>
            <a:off x="54824" y="4958152"/>
            <a:ext cx="12110938" cy="19105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6" name="Прямоугольник 125"/>
          <p:cNvSpPr/>
          <p:nvPr/>
        </p:nvSpPr>
        <p:spPr>
          <a:xfrm>
            <a:off x="5401865" y="5284931"/>
            <a:ext cx="4000708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«Виртуальные школы здоровья».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Адресные уведомления для определенной группы граждан по профилактике осложнений и ведению ЗОЖ</a:t>
            </a:r>
            <a:endParaRPr lang="ru-RU" sz="13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</a:t>
            </a:r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декабрь 2018г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 населения: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2018г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–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10%</a:t>
            </a:r>
          </a:p>
          <a:p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2019г. 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50%, 2020г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–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70%</a:t>
            </a:r>
            <a:endParaRPr lang="ru-RU" sz="13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Прямоугольник 126"/>
          <p:cNvSpPr/>
          <p:nvPr/>
        </p:nvSpPr>
        <p:spPr>
          <a:xfrm>
            <a:off x="184428" y="5318358"/>
            <a:ext cx="4871378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Пилотные проекты по </a:t>
            </a:r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программам управления заболеваниями.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(Сахарный диабет, Артериальная гипертензия, болезни системы кровообращения)  </a:t>
            </a:r>
            <a:endParaRPr lang="ru-RU" sz="13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Срок: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декабрь</a:t>
            </a:r>
            <a:r>
              <a:rPr lang="ru-RU" sz="1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2018г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ru-RU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 населения: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2018г. – 10%</a:t>
            </a:r>
          </a:p>
          <a:p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2019г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–  5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0% </a:t>
            </a:r>
          </a:p>
          <a:p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2020г</a:t>
            </a:r>
            <a:r>
              <a:rPr lang="ru-RU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– </a:t>
            </a:r>
            <a:r>
              <a:rPr lang="ru-RU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70%</a:t>
            </a:r>
            <a:endParaRPr lang="ru-RU" sz="13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Прямоугольник 134"/>
          <p:cNvSpPr>
            <a:spLocks/>
          </p:cNvSpPr>
          <p:nvPr/>
        </p:nvSpPr>
        <p:spPr>
          <a:xfrm>
            <a:off x="4340863" y="4985670"/>
            <a:ext cx="3394728" cy="276999"/>
          </a:xfrm>
          <a:prstGeom prst="rect">
            <a:avLst/>
          </a:prstGeom>
          <a:noFill/>
        </p:spPr>
        <p:txBody>
          <a:bodyPr wrap="square" lIns="0" tIns="0" rIns="0" bIns="0" numCol="1" anchor="ctr" anchorCtr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</a:t>
            </a:r>
          </a:p>
        </p:txBody>
      </p:sp>
      <p:cxnSp>
        <p:nvCxnSpPr>
          <p:cNvPr id="142" name="Прямая соединительная линия 141"/>
          <p:cNvCxnSpPr/>
          <p:nvPr/>
        </p:nvCxnSpPr>
        <p:spPr>
          <a:xfrm>
            <a:off x="119625" y="5290782"/>
            <a:ext cx="0" cy="153724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Прямая соединительная линия 143"/>
          <p:cNvCxnSpPr/>
          <p:nvPr/>
        </p:nvCxnSpPr>
        <p:spPr>
          <a:xfrm>
            <a:off x="5050739" y="5290782"/>
            <a:ext cx="0" cy="153724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Прямая соединительная линия 196"/>
          <p:cNvCxnSpPr>
            <a:endCxn id="141" idx="3"/>
          </p:cNvCxnSpPr>
          <p:nvPr/>
        </p:nvCxnSpPr>
        <p:spPr>
          <a:xfrm flipV="1">
            <a:off x="1759260" y="3562564"/>
            <a:ext cx="3588285" cy="86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угольник 44"/>
          <p:cNvSpPr/>
          <p:nvPr/>
        </p:nvSpPr>
        <p:spPr>
          <a:xfrm>
            <a:off x="11487150" y="0"/>
            <a:ext cx="485775" cy="6286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Номер слайда 24"/>
          <p:cNvSpPr>
            <a:spLocks noGrp="1"/>
          </p:cNvSpPr>
          <p:nvPr>
            <p:ph type="sldNum" sz="quarter" idx="12"/>
          </p:nvPr>
        </p:nvSpPr>
        <p:spPr>
          <a:xfrm>
            <a:off x="11487150" y="131762"/>
            <a:ext cx="485775" cy="365125"/>
          </a:xfrm>
        </p:spPr>
        <p:txBody>
          <a:bodyPr/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756569" y="122417"/>
            <a:ext cx="111635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УПРАВЛЕНИЕ ХРОНИЧЕСКИМИ ЗАБОЛЕВАНИЯМИ И РЕАБИЛИТАЦИЯ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884757" y="608304"/>
            <a:ext cx="9743211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34" name="Рисунок 3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500"/>
          <a:stretch/>
        </p:blipFill>
        <p:spPr>
          <a:xfrm>
            <a:off x="0" y="-45769"/>
            <a:ext cx="993359" cy="720186"/>
          </a:xfrm>
          <a:prstGeom prst="rect">
            <a:avLst/>
          </a:prstGeom>
        </p:spPr>
      </p:pic>
      <p:sp>
        <p:nvSpPr>
          <p:cNvPr id="29" name="Правая фигурная скобка 28"/>
          <p:cNvSpPr/>
          <p:nvPr/>
        </p:nvSpPr>
        <p:spPr>
          <a:xfrm rot="5400000">
            <a:off x="4582927" y="-733438"/>
            <a:ext cx="112536" cy="610083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127232" y="2446020"/>
            <a:ext cx="3076483" cy="21600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ru-RU" sz="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Посещение поликлиники  -   в среднем </a:t>
            </a:r>
            <a:r>
              <a:rPr 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посещений</a:t>
            </a:r>
          </a:p>
        </p:txBody>
      </p:sp>
      <p:cxnSp>
        <p:nvCxnSpPr>
          <p:cNvPr id="55" name="Прямая соединительная линия 54"/>
          <p:cNvCxnSpPr>
            <a:endCxn id="86" idx="3"/>
          </p:cNvCxnSpPr>
          <p:nvPr/>
        </p:nvCxnSpPr>
        <p:spPr>
          <a:xfrm flipV="1">
            <a:off x="1672192" y="1456863"/>
            <a:ext cx="5591038" cy="1210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/>
          <p:cNvSpPr/>
          <p:nvPr/>
        </p:nvSpPr>
        <p:spPr>
          <a:xfrm>
            <a:off x="2038160" y="673974"/>
            <a:ext cx="1166380" cy="954107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Состоит на учете с хроническим заболеванием (диабет, артериальная гипертензия, онкология)</a:t>
            </a:r>
            <a:endParaRPr lang="ru-RU" sz="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1391093" y="1075345"/>
            <a:ext cx="716864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Обращение</a:t>
            </a:r>
          </a:p>
        </p:txBody>
      </p:sp>
      <p:grpSp>
        <p:nvGrpSpPr>
          <p:cNvPr id="68" name="Группа 203"/>
          <p:cNvGrpSpPr/>
          <p:nvPr/>
        </p:nvGrpSpPr>
        <p:grpSpPr>
          <a:xfrm>
            <a:off x="3420540" y="1292770"/>
            <a:ext cx="301841" cy="319596"/>
            <a:chOff x="1731146" y="1631100"/>
            <a:chExt cx="301841" cy="319596"/>
          </a:xfrm>
        </p:grpSpPr>
        <p:sp>
          <p:nvSpPr>
            <p:cNvPr id="69" name="Овал 68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741429" y="1641225"/>
              <a:ext cx="2028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75" name="Прямоугольник 74"/>
          <p:cNvSpPr/>
          <p:nvPr/>
        </p:nvSpPr>
        <p:spPr>
          <a:xfrm>
            <a:off x="3163753" y="804602"/>
            <a:ext cx="788550" cy="461665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Выдача рецепта на лекарство</a:t>
            </a:r>
          </a:p>
        </p:txBody>
      </p:sp>
      <p:grpSp>
        <p:nvGrpSpPr>
          <p:cNvPr id="76" name="Группа 206"/>
          <p:cNvGrpSpPr/>
          <p:nvPr/>
        </p:nvGrpSpPr>
        <p:grpSpPr>
          <a:xfrm>
            <a:off x="4207665" y="1292770"/>
            <a:ext cx="301841" cy="319596"/>
            <a:chOff x="1731146" y="1631100"/>
            <a:chExt cx="301841" cy="319596"/>
          </a:xfrm>
        </p:grpSpPr>
        <p:sp>
          <p:nvSpPr>
            <p:cNvPr id="77" name="Овал 76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743923" y="1642919"/>
              <a:ext cx="2028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80" name="Группа 206"/>
          <p:cNvGrpSpPr/>
          <p:nvPr/>
        </p:nvGrpSpPr>
        <p:grpSpPr>
          <a:xfrm>
            <a:off x="6110538" y="1292770"/>
            <a:ext cx="301841" cy="325522"/>
            <a:chOff x="1731146" y="1631100"/>
            <a:chExt cx="301841" cy="325522"/>
          </a:xfrm>
        </p:grpSpPr>
        <p:sp>
          <p:nvSpPr>
            <p:cNvPr id="81" name="Овал 80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1757927" y="1648845"/>
              <a:ext cx="2028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84" name="Группа 206"/>
          <p:cNvGrpSpPr/>
          <p:nvPr/>
        </p:nvGrpSpPr>
        <p:grpSpPr>
          <a:xfrm>
            <a:off x="7048783" y="1292770"/>
            <a:ext cx="301841" cy="319596"/>
            <a:chOff x="1731146" y="1631100"/>
            <a:chExt cx="301841" cy="319596"/>
          </a:xfrm>
        </p:grpSpPr>
        <p:sp>
          <p:nvSpPr>
            <p:cNvPr id="85" name="Овал 84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1742734" y="1641304"/>
              <a:ext cx="2028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</p:grpSp>
      <p:sp>
        <p:nvSpPr>
          <p:cNvPr id="88" name="Прямоугольник 87"/>
          <p:cNvSpPr/>
          <p:nvPr/>
        </p:nvSpPr>
        <p:spPr>
          <a:xfrm>
            <a:off x="3882014" y="714152"/>
            <a:ext cx="957760" cy="584775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Периодический осмотр пациента для контроля состояния </a:t>
            </a:r>
          </a:p>
        </p:txBody>
      </p:sp>
      <p:sp>
        <p:nvSpPr>
          <p:cNvPr id="90" name="Прямоугольник 89"/>
          <p:cNvSpPr/>
          <p:nvPr/>
        </p:nvSpPr>
        <p:spPr>
          <a:xfrm>
            <a:off x="6791969" y="715249"/>
            <a:ext cx="827991" cy="584775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Актуализация сведений о диспансерном больном 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3032610" y="1846201"/>
            <a:ext cx="102197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8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 посещение</a:t>
            </a:r>
          </a:p>
        </p:txBody>
      </p:sp>
      <p:sp>
        <p:nvSpPr>
          <p:cNvPr id="92" name="Правая фигурная скобка 91"/>
          <p:cNvSpPr/>
          <p:nvPr/>
        </p:nvSpPr>
        <p:spPr>
          <a:xfrm rot="5400000">
            <a:off x="3519425" y="1442870"/>
            <a:ext cx="109114" cy="70054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3211681" y="1590222"/>
            <a:ext cx="716864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Медсестра</a:t>
            </a:r>
          </a:p>
        </p:txBody>
      </p:sp>
      <p:sp>
        <p:nvSpPr>
          <p:cNvPr id="94" name="Прямоугольник 93"/>
          <p:cNvSpPr/>
          <p:nvPr/>
        </p:nvSpPr>
        <p:spPr>
          <a:xfrm>
            <a:off x="3802621" y="1858597"/>
            <a:ext cx="102197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8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 посещение</a:t>
            </a:r>
          </a:p>
        </p:txBody>
      </p:sp>
      <p:sp>
        <p:nvSpPr>
          <p:cNvPr id="95" name="Правая фигурная скобка 94"/>
          <p:cNvSpPr/>
          <p:nvPr/>
        </p:nvSpPr>
        <p:spPr>
          <a:xfrm rot="5400000">
            <a:off x="4293417" y="1455440"/>
            <a:ext cx="109114" cy="70054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3981382" y="1573206"/>
            <a:ext cx="716864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Врач </a:t>
            </a:r>
          </a:p>
        </p:txBody>
      </p:sp>
      <p:sp>
        <p:nvSpPr>
          <p:cNvPr id="97" name="Прямоугольник 96"/>
          <p:cNvSpPr/>
          <p:nvPr/>
        </p:nvSpPr>
        <p:spPr>
          <a:xfrm>
            <a:off x="5702223" y="1864498"/>
            <a:ext cx="102197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8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4 посещение</a:t>
            </a:r>
          </a:p>
        </p:txBody>
      </p:sp>
      <p:sp>
        <p:nvSpPr>
          <p:cNvPr id="98" name="Правая фигурная скобка 97"/>
          <p:cNvSpPr/>
          <p:nvPr/>
        </p:nvSpPr>
        <p:spPr>
          <a:xfrm rot="5400000">
            <a:off x="5168423" y="1485767"/>
            <a:ext cx="109114" cy="70054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5915019" y="1596169"/>
            <a:ext cx="716864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Медсестра</a:t>
            </a:r>
          </a:p>
        </p:txBody>
      </p:sp>
      <p:sp>
        <p:nvSpPr>
          <p:cNvPr id="100" name="Прямоугольник 99"/>
          <p:cNvSpPr/>
          <p:nvPr/>
        </p:nvSpPr>
        <p:spPr>
          <a:xfrm>
            <a:off x="6653636" y="1857929"/>
            <a:ext cx="102197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5</a:t>
            </a:r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8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посещение</a:t>
            </a:r>
          </a:p>
        </p:txBody>
      </p:sp>
      <p:sp>
        <p:nvSpPr>
          <p:cNvPr id="101" name="Правая фигурная скобка 100"/>
          <p:cNvSpPr/>
          <p:nvPr/>
        </p:nvSpPr>
        <p:spPr>
          <a:xfrm rot="5400000">
            <a:off x="7145732" y="1454772"/>
            <a:ext cx="109114" cy="70054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Прямоугольник 101"/>
          <p:cNvSpPr/>
          <p:nvPr/>
        </p:nvSpPr>
        <p:spPr>
          <a:xfrm>
            <a:off x="6853915" y="1616072"/>
            <a:ext cx="716864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Медсестра</a:t>
            </a:r>
          </a:p>
        </p:txBody>
      </p:sp>
      <p:sp>
        <p:nvSpPr>
          <p:cNvPr id="103" name="Прямоугольник 102"/>
          <p:cNvSpPr/>
          <p:nvPr/>
        </p:nvSpPr>
        <p:spPr>
          <a:xfrm>
            <a:off x="-78520" y="2802975"/>
            <a:ext cx="1821130" cy="307777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itchFamily="34" charset="0"/>
              </a:rPr>
              <a:t>«КАК БУДЕТ»</a:t>
            </a:r>
          </a:p>
        </p:txBody>
      </p:sp>
      <p:sp>
        <p:nvSpPr>
          <p:cNvPr id="104" name="Прямоугольник 103"/>
          <p:cNvSpPr/>
          <p:nvPr/>
        </p:nvSpPr>
        <p:spPr>
          <a:xfrm>
            <a:off x="-2966616" y="684955"/>
            <a:ext cx="7571933" cy="307777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itchFamily="34" charset="0"/>
              </a:rPr>
              <a:t>«КАК ЕСТЬ»</a:t>
            </a:r>
          </a:p>
        </p:txBody>
      </p:sp>
      <p:sp>
        <p:nvSpPr>
          <p:cNvPr id="105" name="Правая фигурная скобка 104"/>
          <p:cNvSpPr/>
          <p:nvPr/>
        </p:nvSpPr>
        <p:spPr>
          <a:xfrm>
            <a:off x="7814215" y="792470"/>
            <a:ext cx="121488" cy="3880369"/>
          </a:xfrm>
          <a:prstGeom prst="rightBrace">
            <a:avLst>
              <a:gd name="adj1" fmla="val 8333"/>
              <a:gd name="adj2" fmla="val 4250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Правая фигурная скобка 111"/>
          <p:cNvSpPr/>
          <p:nvPr/>
        </p:nvSpPr>
        <p:spPr>
          <a:xfrm rot="5400000">
            <a:off x="4667280" y="1427421"/>
            <a:ext cx="112746" cy="611222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Прямоугольник 129"/>
          <p:cNvSpPr/>
          <p:nvPr/>
        </p:nvSpPr>
        <p:spPr>
          <a:xfrm>
            <a:off x="1411185" y="3198837"/>
            <a:ext cx="716864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Обращение</a:t>
            </a:r>
          </a:p>
        </p:txBody>
      </p:sp>
      <p:grpSp>
        <p:nvGrpSpPr>
          <p:cNvPr id="131" name="Группа 203"/>
          <p:cNvGrpSpPr/>
          <p:nvPr/>
        </p:nvGrpSpPr>
        <p:grpSpPr>
          <a:xfrm>
            <a:off x="3865211" y="3398550"/>
            <a:ext cx="301841" cy="319596"/>
            <a:chOff x="1731146" y="1631100"/>
            <a:chExt cx="301841" cy="319596"/>
          </a:xfrm>
        </p:grpSpPr>
        <p:sp>
          <p:nvSpPr>
            <p:cNvPr id="132" name="Овал 131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1741429" y="1641225"/>
              <a:ext cx="2028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138" name="Прямоугольник 137"/>
          <p:cNvSpPr/>
          <p:nvPr/>
        </p:nvSpPr>
        <p:spPr>
          <a:xfrm>
            <a:off x="3498745" y="2934802"/>
            <a:ext cx="1034772" cy="461665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Единоразовая</a:t>
            </a:r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выдача рецепта на лекарство</a:t>
            </a:r>
          </a:p>
        </p:txBody>
      </p:sp>
      <p:grpSp>
        <p:nvGrpSpPr>
          <p:cNvPr id="139" name="Группа 206"/>
          <p:cNvGrpSpPr/>
          <p:nvPr/>
        </p:nvGrpSpPr>
        <p:grpSpPr>
          <a:xfrm>
            <a:off x="5117905" y="3390930"/>
            <a:ext cx="301841" cy="325522"/>
            <a:chOff x="1731146" y="1631100"/>
            <a:chExt cx="301841" cy="325522"/>
          </a:xfrm>
        </p:grpSpPr>
        <p:sp>
          <p:nvSpPr>
            <p:cNvPr id="140" name="Овал 139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1757927" y="1648845"/>
              <a:ext cx="2028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151" name="Прямоугольник 150"/>
          <p:cNvSpPr/>
          <p:nvPr/>
        </p:nvSpPr>
        <p:spPr>
          <a:xfrm>
            <a:off x="4615065" y="2923234"/>
            <a:ext cx="1361105" cy="461665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Осмотр пациент только при критическом состояний</a:t>
            </a:r>
          </a:p>
        </p:txBody>
      </p:sp>
      <p:sp>
        <p:nvSpPr>
          <p:cNvPr id="154" name="Прямоугольник 153"/>
          <p:cNvSpPr/>
          <p:nvPr/>
        </p:nvSpPr>
        <p:spPr>
          <a:xfrm>
            <a:off x="3506866" y="3926084"/>
            <a:ext cx="102197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800" dirty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 посещение</a:t>
            </a:r>
          </a:p>
        </p:txBody>
      </p:sp>
      <p:sp>
        <p:nvSpPr>
          <p:cNvPr id="155" name="Правая фигурная скобка 154"/>
          <p:cNvSpPr/>
          <p:nvPr/>
        </p:nvSpPr>
        <p:spPr>
          <a:xfrm rot="5400000">
            <a:off x="3982909" y="3565921"/>
            <a:ext cx="109114" cy="70054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" name="Прямоугольник 155"/>
          <p:cNvSpPr/>
          <p:nvPr/>
        </p:nvSpPr>
        <p:spPr>
          <a:xfrm>
            <a:off x="3650009" y="3693753"/>
            <a:ext cx="716864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Медсестра</a:t>
            </a:r>
          </a:p>
        </p:txBody>
      </p:sp>
      <p:sp>
        <p:nvSpPr>
          <p:cNvPr id="157" name="Прямоугольник 156"/>
          <p:cNvSpPr/>
          <p:nvPr/>
        </p:nvSpPr>
        <p:spPr>
          <a:xfrm>
            <a:off x="4733792" y="3897977"/>
            <a:ext cx="102197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2 посещение</a:t>
            </a:r>
          </a:p>
        </p:txBody>
      </p:sp>
      <p:sp>
        <p:nvSpPr>
          <p:cNvPr id="158" name="Правая фигурная скобка 157"/>
          <p:cNvSpPr/>
          <p:nvPr/>
        </p:nvSpPr>
        <p:spPr>
          <a:xfrm rot="5400000">
            <a:off x="5224588" y="3537814"/>
            <a:ext cx="109114" cy="70054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9" name="Прямоугольник 158"/>
          <p:cNvSpPr/>
          <p:nvPr/>
        </p:nvSpPr>
        <p:spPr>
          <a:xfrm>
            <a:off x="4891688" y="3664053"/>
            <a:ext cx="716864" cy="21544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Врач</a:t>
            </a:r>
          </a:p>
        </p:txBody>
      </p:sp>
      <p:grpSp>
        <p:nvGrpSpPr>
          <p:cNvPr id="170" name="Группа 98"/>
          <p:cNvGrpSpPr/>
          <p:nvPr/>
        </p:nvGrpSpPr>
        <p:grpSpPr>
          <a:xfrm>
            <a:off x="1618134" y="3407448"/>
            <a:ext cx="318772" cy="319879"/>
            <a:chOff x="1731146" y="1630817"/>
            <a:chExt cx="301841" cy="319879"/>
          </a:xfrm>
        </p:grpSpPr>
        <p:sp>
          <p:nvSpPr>
            <p:cNvPr id="171" name="Овал 170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1755888" y="1630817"/>
              <a:ext cx="2640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173" name="TextBox 172"/>
          <p:cNvSpPr txBox="1"/>
          <p:nvPr/>
        </p:nvSpPr>
        <p:spPr>
          <a:xfrm>
            <a:off x="3241880" y="4590024"/>
            <a:ext cx="3036408" cy="21600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ru-RU" sz="9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Посещение поликлиники  -   в среднем </a:t>
            </a:r>
            <a:r>
              <a:rPr lang="ru-RU" sz="1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9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посещения</a:t>
            </a:r>
          </a:p>
        </p:txBody>
      </p:sp>
      <p:pic>
        <p:nvPicPr>
          <p:cNvPr id="176" name="Рисунок 17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6899" y="964405"/>
            <a:ext cx="898445" cy="1041077"/>
          </a:xfrm>
          <a:prstGeom prst="rect">
            <a:avLst/>
          </a:prstGeom>
          <a:effectLst/>
        </p:spPr>
      </p:pic>
      <p:sp>
        <p:nvSpPr>
          <p:cNvPr id="177" name="Прямоугольник 176"/>
          <p:cNvSpPr>
            <a:spLocks/>
          </p:cNvSpPr>
          <p:nvPr/>
        </p:nvSpPr>
        <p:spPr>
          <a:xfrm>
            <a:off x="222003" y="1977946"/>
            <a:ext cx="1241394" cy="276999"/>
          </a:xfrm>
          <a:prstGeom prst="rect">
            <a:avLst/>
          </a:prstGeom>
          <a:noFill/>
        </p:spPr>
        <p:txBody>
          <a:bodyPr wrap="square" lIns="0" tIns="0" rIns="0" bIns="0" numCol="1" anchor="ctr" anchorCtr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Пациент</a:t>
            </a:r>
          </a:p>
        </p:txBody>
      </p:sp>
      <p:pic>
        <p:nvPicPr>
          <p:cNvPr id="178" name="Рисунок 17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6899" y="3087645"/>
            <a:ext cx="898445" cy="1041077"/>
          </a:xfrm>
          <a:prstGeom prst="rect">
            <a:avLst/>
          </a:prstGeom>
          <a:effectLst/>
        </p:spPr>
      </p:pic>
      <p:sp>
        <p:nvSpPr>
          <p:cNvPr id="179" name="Прямоугольник 178"/>
          <p:cNvSpPr>
            <a:spLocks/>
          </p:cNvSpPr>
          <p:nvPr/>
        </p:nvSpPr>
        <p:spPr>
          <a:xfrm>
            <a:off x="222003" y="4101186"/>
            <a:ext cx="1241394" cy="276999"/>
          </a:xfrm>
          <a:prstGeom prst="rect">
            <a:avLst/>
          </a:prstGeom>
          <a:noFill/>
        </p:spPr>
        <p:txBody>
          <a:bodyPr wrap="square" lIns="0" tIns="0" rIns="0" bIns="0" numCol="1" anchor="ctr" anchorCtr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Пациент</a:t>
            </a:r>
          </a:p>
        </p:txBody>
      </p:sp>
      <p:sp>
        <p:nvSpPr>
          <p:cNvPr id="198" name="Прямоугольник 197"/>
          <p:cNvSpPr/>
          <p:nvPr/>
        </p:nvSpPr>
        <p:spPr>
          <a:xfrm>
            <a:off x="2027337" y="2921592"/>
            <a:ext cx="1532737" cy="707886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Состоит на учете с хроническим заболеванием (диабет, артериальная гипертензия, онкология)</a:t>
            </a:r>
            <a:endParaRPr lang="ru-RU" sz="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9" name="Рисунок 19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2441" y="2795176"/>
            <a:ext cx="352284" cy="352284"/>
          </a:xfrm>
          <a:prstGeom prst="rect">
            <a:avLst/>
          </a:prstGeom>
        </p:spPr>
      </p:pic>
      <p:sp>
        <p:nvSpPr>
          <p:cNvPr id="200" name="Прямоугольник 199"/>
          <p:cNvSpPr/>
          <p:nvPr/>
        </p:nvSpPr>
        <p:spPr>
          <a:xfrm>
            <a:off x="966463" y="2344652"/>
            <a:ext cx="1657706" cy="461665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Мобильное приложение (</a:t>
            </a:r>
            <a:r>
              <a:rPr lang="en-US" sz="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egov</a:t>
            </a:r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 медицинские информационные системы)</a:t>
            </a:r>
          </a:p>
        </p:txBody>
      </p:sp>
      <p:sp>
        <p:nvSpPr>
          <p:cNvPr id="206" name="Прямоугольник 205"/>
          <p:cNvSpPr/>
          <p:nvPr/>
        </p:nvSpPr>
        <p:spPr>
          <a:xfrm>
            <a:off x="5799424" y="750427"/>
            <a:ext cx="939845" cy="461665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Выдача рецепта на лекарство на следующий месяц</a:t>
            </a:r>
          </a:p>
        </p:txBody>
      </p:sp>
      <p:cxnSp>
        <p:nvCxnSpPr>
          <p:cNvPr id="208" name="Прямая соединительная линия 207"/>
          <p:cNvCxnSpPr/>
          <p:nvPr/>
        </p:nvCxnSpPr>
        <p:spPr>
          <a:xfrm>
            <a:off x="1745118" y="2198349"/>
            <a:ext cx="5944492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Прямая соединительная линия 208"/>
          <p:cNvCxnSpPr/>
          <p:nvPr/>
        </p:nvCxnSpPr>
        <p:spPr>
          <a:xfrm flipV="1">
            <a:off x="1754264" y="1560732"/>
            <a:ext cx="0" cy="655599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Прямая соединительная линия 209"/>
          <p:cNvCxnSpPr/>
          <p:nvPr/>
        </p:nvCxnSpPr>
        <p:spPr>
          <a:xfrm flipH="1" flipV="1">
            <a:off x="7670775" y="1438926"/>
            <a:ext cx="12096" cy="733858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Прямая соединительная линия 211"/>
          <p:cNvCxnSpPr/>
          <p:nvPr/>
        </p:nvCxnSpPr>
        <p:spPr>
          <a:xfrm>
            <a:off x="7278423" y="1452754"/>
            <a:ext cx="415450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8" name="Группа 107"/>
          <p:cNvGrpSpPr/>
          <p:nvPr/>
        </p:nvGrpSpPr>
        <p:grpSpPr>
          <a:xfrm>
            <a:off x="1588780" y="1292770"/>
            <a:ext cx="318772" cy="319879"/>
            <a:chOff x="1731146" y="1630817"/>
            <a:chExt cx="301841" cy="319879"/>
          </a:xfrm>
        </p:grpSpPr>
        <p:sp>
          <p:nvSpPr>
            <p:cNvPr id="109" name="Овал 108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1755890" y="1630817"/>
              <a:ext cx="2640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cxnSp>
        <p:nvCxnSpPr>
          <p:cNvPr id="225" name="Прямая соединительная линия 224"/>
          <p:cNvCxnSpPr/>
          <p:nvPr/>
        </p:nvCxnSpPr>
        <p:spPr>
          <a:xfrm>
            <a:off x="1775362" y="4148771"/>
            <a:ext cx="4114413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Прямая соединительная линия 225"/>
          <p:cNvCxnSpPr/>
          <p:nvPr/>
        </p:nvCxnSpPr>
        <p:spPr>
          <a:xfrm flipV="1">
            <a:off x="1784508" y="3709568"/>
            <a:ext cx="0" cy="439203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Прямая соединительная линия 226"/>
          <p:cNvCxnSpPr/>
          <p:nvPr/>
        </p:nvCxnSpPr>
        <p:spPr>
          <a:xfrm flipV="1">
            <a:off x="5879220" y="3551909"/>
            <a:ext cx="1" cy="596099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Прямая соединительная линия 227"/>
          <p:cNvCxnSpPr/>
          <p:nvPr/>
        </p:nvCxnSpPr>
        <p:spPr>
          <a:xfrm>
            <a:off x="5422784" y="3569771"/>
            <a:ext cx="415450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Прямоугольник 232"/>
          <p:cNvSpPr/>
          <p:nvPr/>
        </p:nvSpPr>
        <p:spPr>
          <a:xfrm>
            <a:off x="1731391" y="4169343"/>
            <a:ext cx="602052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Без посещений – онлайн продление рецептов, онлайн передача данных о  состояний здоровья, актуализация сведений о диспансерном больном  </a:t>
            </a:r>
          </a:p>
        </p:txBody>
      </p:sp>
      <p:sp>
        <p:nvSpPr>
          <p:cNvPr id="107" name="Прямоугольник 106"/>
          <p:cNvSpPr/>
          <p:nvPr/>
        </p:nvSpPr>
        <p:spPr>
          <a:xfrm>
            <a:off x="8053714" y="803906"/>
            <a:ext cx="4004285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Большое количество посещений </a:t>
            </a:r>
          </a:p>
        </p:txBody>
      </p:sp>
      <p:sp>
        <p:nvSpPr>
          <p:cNvPr id="111" name="Прямоугольник 110"/>
          <p:cNvSpPr/>
          <p:nvPr/>
        </p:nvSpPr>
        <p:spPr>
          <a:xfrm>
            <a:off x="8053714" y="1097254"/>
            <a:ext cx="4004285" cy="43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Посещения для получения бумажных рецептов</a:t>
            </a:r>
          </a:p>
        </p:txBody>
      </p:sp>
      <p:sp>
        <p:nvSpPr>
          <p:cNvPr id="113" name="Прямоугольник 112"/>
          <p:cNvSpPr/>
          <p:nvPr/>
        </p:nvSpPr>
        <p:spPr>
          <a:xfrm>
            <a:off x="8053714" y="1568598"/>
            <a:ext cx="4004285" cy="43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Отсутствие </a:t>
            </a:r>
            <a:r>
              <a:rPr lang="ru-RU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актуальной информации </a:t>
            </a:r>
            <a:r>
              <a:rPr 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состояний здоровья пациента</a:t>
            </a:r>
          </a:p>
        </p:txBody>
      </p:sp>
      <p:sp>
        <p:nvSpPr>
          <p:cNvPr id="114" name="Прямоугольник 113"/>
          <p:cNvSpPr/>
          <p:nvPr/>
        </p:nvSpPr>
        <p:spPr>
          <a:xfrm>
            <a:off x="8053714" y="2059208"/>
            <a:ext cx="4004285" cy="43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пациента нет доступа к информации для </a:t>
            </a:r>
            <a:r>
              <a:rPr lang="ru-RU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самоконтроля </a:t>
            </a:r>
            <a:endParaRPr lang="ru-RU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8053714" y="2567471"/>
            <a:ext cx="4004286" cy="43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Автоматическое формирование списков больных с </a:t>
            </a:r>
            <a:r>
              <a:rPr lang="ru-RU" sz="14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хроническими заболеваниями </a:t>
            </a:r>
            <a:endParaRPr lang="ru-RU" sz="14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Прямоугольник 115"/>
          <p:cNvSpPr/>
          <p:nvPr/>
        </p:nvSpPr>
        <p:spPr>
          <a:xfrm>
            <a:off x="8053714" y="3045281"/>
            <a:ext cx="4004285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 продление рецептов </a:t>
            </a:r>
          </a:p>
        </p:txBody>
      </p:sp>
      <p:sp>
        <p:nvSpPr>
          <p:cNvPr id="117" name="Прямоугольник 116"/>
          <p:cNvSpPr/>
          <p:nvPr/>
        </p:nvSpPr>
        <p:spPr>
          <a:xfrm>
            <a:off x="8053714" y="3311090"/>
            <a:ext cx="4004285" cy="43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 передача данных о состояний здоровья пациентов 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8053714" y="3786680"/>
            <a:ext cx="4004285" cy="43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Сокращение посещений пациента в среднем в 2 раза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8053714" y="4260499"/>
            <a:ext cx="4004285" cy="43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4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Оптимизация труда </a:t>
            </a:r>
            <a:r>
              <a:rPr lang="ru-RU" sz="1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врачей и среднего мед. персонала</a:t>
            </a:r>
          </a:p>
        </p:txBody>
      </p:sp>
      <p:grpSp>
        <p:nvGrpSpPr>
          <p:cNvPr id="120" name="Группа 206"/>
          <p:cNvGrpSpPr/>
          <p:nvPr/>
        </p:nvGrpSpPr>
        <p:grpSpPr>
          <a:xfrm>
            <a:off x="5055805" y="1292770"/>
            <a:ext cx="301841" cy="325522"/>
            <a:chOff x="1731146" y="1631100"/>
            <a:chExt cx="301841" cy="325522"/>
          </a:xfrm>
        </p:grpSpPr>
        <p:sp>
          <p:nvSpPr>
            <p:cNvPr id="121" name="Овал 120"/>
            <p:cNvSpPr/>
            <p:nvPr/>
          </p:nvSpPr>
          <p:spPr>
            <a:xfrm>
              <a:off x="1731146" y="1631100"/>
              <a:ext cx="301841" cy="3195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1757927" y="1648845"/>
              <a:ext cx="2028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123" name="Прямоугольник 122"/>
          <p:cNvSpPr/>
          <p:nvPr/>
        </p:nvSpPr>
        <p:spPr>
          <a:xfrm>
            <a:off x="4647490" y="1864498"/>
            <a:ext cx="102197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8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3 посещение</a:t>
            </a:r>
          </a:p>
        </p:txBody>
      </p:sp>
      <p:sp>
        <p:nvSpPr>
          <p:cNvPr id="124" name="Прямоугольник 123"/>
          <p:cNvSpPr/>
          <p:nvPr/>
        </p:nvSpPr>
        <p:spPr>
          <a:xfrm>
            <a:off x="4860286" y="1534614"/>
            <a:ext cx="716864" cy="338554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Профильный специалист</a:t>
            </a:r>
          </a:p>
        </p:txBody>
      </p:sp>
      <p:sp>
        <p:nvSpPr>
          <p:cNvPr id="125" name="Прямоугольник 124"/>
          <p:cNvSpPr/>
          <p:nvPr/>
        </p:nvSpPr>
        <p:spPr>
          <a:xfrm>
            <a:off x="4793289" y="781438"/>
            <a:ext cx="925169" cy="461665"/>
          </a:xfrm>
          <a:prstGeom prst="rect">
            <a:avLst/>
          </a:prstGeom>
        </p:spPr>
        <p:txBody>
          <a:bodyPr wrap="square" lIns="28519" rIns="28519" anchor="ctr" anchorCtr="0">
            <a:spAutoFit/>
          </a:bodyPr>
          <a:lstStyle/>
          <a:p>
            <a:pPr algn="ctr"/>
            <a:r>
              <a:rPr lang="ru-RU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Сдача анализов, прием проф. спец.</a:t>
            </a:r>
          </a:p>
        </p:txBody>
      </p:sp>
      <p:sp>
        <p:nvSpPr>
          <p:cNvPr id="129" name="Правая фигурная скобка 128"/>
          <p:cNvSpPr/>
          <p:nvPr/>
        </p:nvSpPr>
        <p:spPr>
          <a:xfrm rot="5400000">
            <a:off x="6203171" y="1455440"/>
            <a:ext cx="109114" cy="70054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Картинки по запросу пожилой человек с телефоном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16" y="2932530"/>
            <a:ext cx="1617493" cy="111183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8" name="Прямая соединительная линия 127"/>
          <p:cNvCxnSpPr/>
          <p:nvPr/>
        </p:nvCxnSpPr>
        <p:spPr>
          <a:xfrm>
            <a:off x="12057999" y="5262669"/>
            <a:ext cx="0" cy="153724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661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Скругленный прямоугольник 17"/>
          <p:cNvSpPr/>
          <p:nvPr/>
        </p:nvSpPr>
        <p:spPr>
          <a:xfrm>
            <a:off x="197525" y="1078541"/>
            <a:ext cx="11797528" cy="21918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265544" y="3372678"/>
            <a:ext cx="5279254" cy="33487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5942627" y="3367814"/>
            <a:ext cx="6052425" cy="33487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22288" y="1619906"/>
            <a:ext cx="11317261" cy="596539"/>
          </a:xfrm>
          <a:prstGeom prst="round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ДОСТУП ПАЦИЕНТА И ВРАЧА К</a:t>
            </a:r>
          </a:p>
          <a:p>
            <a:pPr algn="ctr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ЭЛЕКТРОННОМУ ПАСПОРТУ ЗДОРОВЬЯ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11487150" y="0"/>
            <a:ext cx="485775" cy="6286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Номер слайда 24"/>
          <p:cNvSpPr>
            <a:spLocks noGrp="1"/>
          </p:cNvSpPr>
          <p:nvPr>
            <p:ph type="sldNum" sz="quarter" idx="12"/>
          </p:nvPr>
        </p:nvSpPr>
        <p:spPr>
          <a:xfrm>
            <a:off x="11416739" y="131762"/>
            <a:ext cx="672315" cy="365125"/>
          </a:xfrm>
        </p:spPr>
        <p:txBody>
          <a:bodyPr/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435585" y="2732131"/>
            <a:ext cx="11317312" cy="395054"/>
          </a:xfrm>
          <a:prstGeom prst="round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ИНТЕГРАЦИОННАЯ ПЛАТФОРМА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556"/>
          <a:stretch/>
        </p:blipFill>
        <p:spPr>
          <a:xfrm>
            <a:off x="305803" y="4236872"/>
            <a:ext cx="583203" cy="49248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080917" y="5915946"/>
            <a:ext cx="589200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 управления заболеваниями (удаленный мониторинг пациента с сахарным диабетом, удаленный мониторинг пациентов с БСН) </a:t>
            </a:r>
            <a:endParaRPr lang="ru-RU" sz="1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6198" y="1671757"/>
            <a:ext cx="35828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Уведомление пациентов о необходимости прохождения скрининга и проф. осмотра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080918" y="5196907"/>
            <a:ext cx="56275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Мобильные сервисы (мобильные приложения </a:t>
            </a:r>
            <a:r>
              <a:rPr lang="en-US" sz="1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Dmed, </a:t>
            </a:r>
            <a:r>
              <a:rPr lang="ru-RU" sz="1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уход за ребенком, патронажная медсестра, рейтинг медицинских организаций)</a:t>
            </a:r>
            <a:endParaRPr lang="ru-RU" sz="1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93044" y="5196907"/>
            <a:ext cx="42394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Поликлиника </a:t>
            </a:r>
            <a:endParaRPr lang="ru-RU" sz="1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86029" y="5552792"/>
            <a:ext cx="417607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Скорая помощь</a:t>
            </a:r>
            <a:endParaRPr lang="ru-RU" sz="1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068579" y="1681257"/>
            <a:ext cx="36398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Электронные рецепты, результаты анализов, диагнозы, рекомендации)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082014" y="5983983"/>
            <a:ext cx="348554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Стационарное лечение  </a:t>
            </a:r>
            <a:endParaRPr lang="ru-RU" sz="1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080918" y="4718629"/>
            <a:ext cx="58920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Профилактика (анализ данных с помощью машинного обучения: мобильное приложение «Онкоскрин») </a:t>
            </a:r>
            <a:endParaRPr lang="ru-RU" sz="1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597404" y="4359419"/>
            <a:ext cx="46646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МЕДИЦИНСКИЕ ИНФОРМАЦИОННЫЕ СИСТЕМЫ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809417" y="122417"/>
            <a:ext cx="103996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ЦИФРОВИЗАЦИЯ ЭКОСИСТЕМЫ ЗДОРОВЬЯ</a:t>
            </a:r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>
            <a:off x="884757" y="608304"/>
            <a:ext cx="7265487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62" name="Рисунок 61"/>
          <p:cNvPicPr>
            <a:picLocks noChangeAspect="1"/>
          </p:cNvPicPr>
          <p:nvPr/>
        </p:nvPicPr>
        <p:blipFill rotWithShape="1">
          <a:blip r:embed="rId4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961"/>
          <a:stretch/>
        </p:blipFill>
        <p:spPr>
          <a:xfrm>
            <a:off x="6154692" y="4019751"/>
            <a:ext cx="695453" cy="598358"/>
          </a:xfrm>
          <a:prstGeom prst="rect">
            <a:avLst/>
          </a:prstGeom>
        </p:spPr>
      </p:pic>
      <p:sp>
        <p:nvSpPr>
          <p:cNvPr id="63" name="Прямоугольник 62"/>
          <p:cNvSpPr/>
          <p:nvPr/>
        </p:nvSpPr>
        <p:spPr>
          <a:xfrm>
            <a:off x="6731008" y="4120217"/>
            <a:ext cx="32352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МОБИЛЬНЫЕ ПРИЛОЖЕНИЯ</a:t>
            </a:r>
          </a:p>
        </p:txBody>
      </p:sp>
      <p:sp>
        <p:nvSpPr>
          <p:cNvPr id="75" name="Двойная стрелка влево/вправо 74"/>
          <p:cNvSpPr/>
          <p:nvPr/>
        </p:nvSpPr>
        <p:spPr>
          <a:xfrm rot="5400000">
            <a:off x="8729210" y="2762939"/>
            <a:ext cx="781103" cy="906103"/>
          </a:xfrm>
          <a:prstGeom prst="leftRightArrow">
            <a:avLst>
              <a:gd name="adj1" fmla="val 50000"/>
              <a:gd name="adj2" fmla="val 35283"/>
            </a:avLst>
          </a:prstGeom>
          <a:solidFill>
            <a:srgbClr val="5B9BD5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435585" y="2276288"/>
            <a:ext cx="11303964" cy="396000"/>
          </a:xfrm>
          <a:prstGeom prst="round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ЕДИНОЕ ХРАНИЛИЩЕ ДАННЫХ</a:t>
            </a: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435586" y="1204728"/>
            <a:ext cx="11303964" cy="356671"/>
          </a:xfrm>
          <a:prstGeom prst="round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ИСКУССТВЕННЫЙ ИНТЕЛЛЕКТ</a:t>
            </a:r>
          </a:p>
        </p:txBody>
      </p:sp>
      <p:sp>
        <p:nvSpPr>
          <p:cNvPr id="80" name="Двойная стрелка влево/вправо 79"/>
          <p:cNvSpPr/>
          <p:nvPr/>
        </p:nvSpPr>
        <p:spPr>
          <a:xfrm rot="5400000">
            <a:off x="2430379" y="2762939"/>
            <a:ext cx="781103" cy="906103"/>
          </a:xfrm>
          <a:prstGeom prst="leftRightArrow">
            <a:avLst>
              <a:gd name="adj1" fmla="val 50000"/>
              <a:gd name="adj2" fmla="val 35283"/>
            </a:avLst>
          </a:prstGeom>
          <a:solidFill>
            <a:srgbClr val="5B9BD5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6" name="Группа 45"/>
          <p:cNvGrpSpPr/>
          <p:nvPr/>
        </p:nvGrpSpPr>
        <p:grpSpPr>
          <a:xfrm>
            <a:off x="24083" y="136801"/>
            <a:ext cx="823004" cy="685095"/>
            <a:chOff x="24083" y="231019"/>
            <a:chExt cx="823004" cy="685095"/>
          </a:xfrm>
        </p:grpSpPr>
        <p:pic>
          <p:nvPicPr>
            <p:cNvPr id="50" name="Рисунок 49"/>
            <p:cNvPicPr>
              <a:picLocks noChangeAspect="1"/>
            </p:cNvPicPr>
            <p:nvPr/>
          </p:nvPicPr>
          <p:blipFill rotWithShape="1">
            <a:blip r:embed="rId5" cstate="print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7"/>
            <a:stretch/>
          </p:blipFill>
          <p:spPr>
            <a:xfrm>
              <a:off x="24083" y="231019"/>
              <a:ext cx="823004" cy="685095"/>
            </a:xfrm>
            <a:prstGeom prst="rect">
              <a:avLst/>
            </a:prstGeom>
          </p:spPr>
        </p:pic>
        <p:sp>
          <p:nvSpPr>
            <p:cNvPr id="52" name="Овал 51"/>
            <p:cNvSpPr/>
            <p:nvPr/>
          </p:nvSpPr>
          <p:spPr>
            <a:xfrm>
              <a:off x="265544" y="370689"/>
              <a:ext cx="404839" cy="40483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53" name="Рисунок 52"/>
            <p:cNvPicPr>
              <a:picLocks noChangeAspect="1"/>
            </p:cNvPicPr>
            <p:nvPr/>
          </p:nvPicPr>
          <p:blipFill rotWithShape="1">
            <a:blip r:embed="rId6" cstate="print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405"/>
            <a:stretch/>
          </p:blipFill>
          <p:spPr>
            <a:xfrm>
              <a:off x="224199" y="338106"/>
              <a:ext cx="466702" cy="394807"/>
            </a:xfrm>
            <a:prstGeom prst="rect">
              <a:avLst/>
            </a:prstGeom>
          </p:spPr>
        </p:pic>
        <p:pic>
          <p:nvPicPr>
            <p:cNvPr id="55" name="Рисунок 54"/>
            <p:cNvPicPr>
              <a:picLocks noChangeAspect="1"/>
            </p:cNvPicPr>
            <p:nvPr/>
          </p:nvPicPr>
          <p:blipFill rotWithShape="1">
            <a:blip r:embed="rId7" cstate="print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819" t="28046" r="38961" b="63581"/>
            <a:stretch/>
          </p:blipFill>
          <p:spPr>
            <a:xfrm>
              <a:off x="422288" y="437819"/>
              <a:ext cx="69510" cy="26195"/>
            </a:xfrm>
            <a:prstGeom prst="rect">
              <a:avLst/>
            </a:prstGeom>
          </p:spPr>
        </p:pic>
      </p:grpSp>
      <p:sp>
        <p:nvSpPr>
          <p:cNvPr id="68" name="Прямоугольник 67"/>
          <p:cNvSpPr/>
          <p:nvPr/>
        </p:nvSpPr>
        <p:spPr>
          <a:xfrm>
            <a:off x="265545" y="3657622"/>
            <a:ext cx="52792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МЕДИЦИНСКИЕ 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</a:t>
            </a:r>
            <a:endParaRPr lang="ru-RU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5942626" y="3657621"/>
            <a:ext cx="60302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НАСЕЛЕНИЕ РЕСПУБЛИКИ КАЗАХСТАН</a:t>
            </a:r>
            <a:endParaRPr lang="ru-RU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22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Скругленный прямоугольник 56"/>
          <p:cNvSpPr/>
          <p:nvPr/>
        </p:nvSpPr>
        <p:spPr>
          <a:xfrm>
            <a:off x="56481" y="5081344"/>
            <a:ext cx="5572794" cy="168436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ru-RU" sz="1400" b="1" dirty="0" smtClean="0">
                <a:solidFill>
                  <a:srgbClr val="0070C0"/>
                </a:solidFill>
              </a:rPr>
              <a:t>Оперативный доступ к важным данным пациента для врачей</a:t>
            </a:r>
          </a:p>
          <a:p>
            <a:pPr marL="285750" indent="-285750">
              <a:buFontTx/>
              <a:buChar char="-"/>
            </a:pPr>
            <a:r>
              <a:rPr lang="ru-RU" sz="1400" b="1" dirty="0" smtClean="0">
                <a:solidFill>
                  <a:srgbClr val="0070C0"/>
                </a:solidFill>
              </a:rPr>
              <a:t>Электронная история заболеваний о каждом пациенте</a:t>
            </a:r>
          </a:p>
          <a:p>
            <a:pPr marL="285750" indent="-285750">
              <a:buFontTx/>
              <a:buChar char="-"/>
            </a:pPr>
            <a:r>
              <a:rPr lang="ru-RU" sz="1400" b="1" dirty="0" smtClean="0">
                <a:solidFill>
                  <a:srgbClr val="0070C0"/>
                </a:solidFill>
              </a:rPr>
              <a:t>Машинное обучение и искусственный интеллект на основе собранных данных</a:t>
            </a:r>
          </a:p>
          <a:p>
            <a:pPr marL="285750" indent="-285750">
              <a:buFontTx/>
              <a:buChar char="-"/>
            </a:pPr>
            <a:r>
              <a:rPr lang="ru-RU" sz="1400" b="1" dirty="0" smtClean="0">
                <a:solidFill>
                  <a:srgbClr val="0070C0"/>
                </a:solidFill>
              </a:rPr>
              <a:t>Полный отказ от бумажных амбулаторных карт и историй болезни</a:t>
            </a:r>
          </a:p>
          <a:p>
            <a:pPr marL="285750" indent="-285750">
              <a:buFontTx/>
              <a:buChar char="-"/>
            </a:pPr>
            <a:r>
              <a:rPr lang="ru-RU" sz="1400" b="1" dirty="0" smtClean="0">
                <a:solidFill>
                  <a:srgbClr val="0070C0"/>
                </a:solidFill>
              </a:rPr>
              <a:t>Единое хранилище данных лабораторных и радиологических исследований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11487150" y="0"/>
            <a:ext cx="485775" cy="6286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Номер слайда 24"/>
          <p:cNvSpPr>
            <a:spLocks noGrp="1"/>
          </p:cNvSpPr>
          <p:nvPr>
            <p:ph type="sldNum" sz="quarter" idx="12"/>
          </p:nvPr>
        </p:nvSpPr>
        <p:spPr>
          <a:xfrm>
            <a:off x="11344108" y="131762"/>
            <a:ext cx="616752" cy="365125"/>
          </a:xfrm>
        </p:spPr>
        <p:txBody>
          <a:bodyPr/>
          <a:lstStyle/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809417" y="122417"/>
            <a:ext cx="103996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ЭЛЕКТРОННЫЙ ПАСПОРТ ЗДОРОВЬЯ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884757" y="608304"/>
            <a:ext cx="7265487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693"/>
          <a:stretch/>
        </p:blipFill>
        <p:spPr>
          <a:xfrm>
            <a:off x="56482" y="131762"/>
            <a:ext cx="886191" cy="738255"/>
          </a:xfrm>
          <a:prstGeom prst="rect">
            <a:avLst/>
          </a:prstGeom>
        </p:spPr>
      </p:pic>
      <p:grpSp>
        <p:nvGrpSpPr>
          <p:cNvPr id="16" name="Группа 15"/>
          <p:cNvGrpSpPr/>
          <p:nvPr/>
        </p:nvGrpSpPr>
        <p:grpSpPr>
          <a:xfrm>
            <a:off x="0" y="693942"/>
            <a:ext cx="4753685" cy="4186187"/>
            <a:chOff x="499577" y="1060023"/>
            <a:chExt cx="5623673" cy="4820292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577" y="1060023"/>
              <a:ext cx="5623673" cy="4820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2990819" y="2277672"/>
              <a:ext cx="982702" cy="6024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1400" b="1" dirty="0" smtClean="0"/>
                <a:t>Общие </a:t>
              </a:r>
            </a:p>
            <a:p>
              <a:pPr algn="ctr"/>
              <a:r>
                <a:rPr lang="ru-RU" sz="1400" b="1" dirty="0" smtClean="0"/>
                <a:t>данные </a:t>
              </a:r>
              <a:endParaRPr lang="ru-RU" sz="1400" b="1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478137" y="3204370"/>
              <a:ext cx="2224415" cy="5315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b="1" dirty="0" smtClean="0"/>
                <a:t>Диагнозы поставленные  лечащим врачом</a:t>
              </a:r>
              <a:endParaRPr lang="ru-RU" sz="1200" b="1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730353" y="3855330"/>
              <a:ext cx="3719983" cy="850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smtClean="0"/>
                <a:t>Система управления качеством медицинских услуг, платежные системы </a:t>
              </a:r>
              <a:endParaRPr lang="ru-RU" sz="1400" b="1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397559" y="4767127"/>
              <a:ext cx="4456975" cy="6024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smtClean="0"/>
                <a:t>Аналитические системы, медицинская статистика, большие данные</a:t>
              </a:r>
              <a:endParaRPr lang="ru-RU" sz="1400" b="1" dirty="0"/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527885" y="4596862"/>
            <a:ext cx="443825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ЭЛЕКТРОННЫЙ ПАСПОРТ ЗДОРОВЬЯ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6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36"/>
          <a:stretch/>
        </p:blipFill>
        <p:spPr bwMode="auto">
          <a:xfrm>
            <a:off x="5321894" y="809520"/>
            <a:ext cx="6651031" cy="418279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738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>
            <a:off x="348571" y="2898517"/>
            <a:ext cx="11520000" cy="154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348573" y="1114537"/>
            <a:ext cx="11520000" cy="154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48571" y="4748189"/>
            <a:ext cx="11520000" cy="154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11335408" y="0"/>
            <a:ext cx="637518" cy="6286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6" name="Номер слайда 24"/>
          <p:cNvSpPr>
            <a:spLocks noGrp="1"/>
          </p:cNvSpPr>
          <p:nvPr>
            <p:ph type="sldNum" sz="quarter" idx="12"/>
          </p:nvPr>
        </p:nvSpPr>
        <p:spPr>
          <a:xfrm>
            <a:off x="11335408" y="20346"/>
            <a:ext cx="621753" cy="608304"/>
          </a:xfrm>
        </p:spPr>
        <p:txBody>
          <a:bodyPr/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6" name="Овал 35"/>
          <p:cNvSpPr/>
          <p:nvPr/>
        </p:nvSpPr>
        <p:spPr>
          <a:xfrm>
            <a:off x="426209" y="1670265"/>
            <a:ext cx="448574" cy="423653"/>
          </a:xfrm>
          <a:prstGeom prst="ellipse">
            <a:avLst/>
          </a:prstGeom>
          <a:solidFill>
            <a:srgbClr val="00B0F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9" name="Прямоугольник 38"/>
          <p:cNvSpPr>
            <a:spLocks/>
          </p:cNvSpPr>
          <p:nvPr/>
        </p:nvSpPr>
        <p:spPr>
          <a:xfrm>
            <a:off x="968701" y="1613004"/>
            <a:ext cx="1598143" cy="553998"/>
          </a:xfrm>
          <a:prstGeom prst="rect">
            <a:avLst/>
          </a:prstGeom>
          <a:noFill/>
        </p:spPr>
        <p:txBody>
          <a:bodyPr wrap="square" lIns="0" tIns="0" rIns="0" bIns="0" numCol="1" anchor="ctr" anchorCtr="0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Доступ к сети интернет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2428346" y="1109825"/>
            <a:ext cx="4317011" cy="1705137"/>
            <a:chOff x="711695" y="2053226"/>
            <a:chExt cx="2792641" cy="1359275"/>
          </a:xfrm>
        </p:grpSpPr>
        <p:graphicFrame>
          <p:nvGraphicFramePr>
            <p:cNvPr id="53" name="Диаграмма 52"/>
            <p:cNvGraphicFramePr/>
            <p:nvPr>
              <p:extLst>
                <p:ext uri="{D42A27DB-BD31-4B8C-83A1-F6EECF244321}">
                  <p14:modId xmlns:p14="http://schemas.microsoft.com/office/powerpoint/2010/main" val="1162259882"/>
                </p:ext>
              </p:extLst>
            </p:nvPr>
          </p:nvGraphicFramePr>
          <p:xfrm>
            <a:off x="711695" y="2053226"/>
            <a:ext cx="1829856" cy="135927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pSp>
          <p:nvGrpSpPr>
            <p:cNvPr id="4" name="Группа 3"/>
            <p:cNvGrpSpPr/>
            <p:nvPr/>
          </p:nvGrpSpPr>
          <p:grpSpPr>
            <a:xfrm>
              <a:off x="1344582" y="2160090"/>
              <a:ext cx="2159754" cy="1140705"/>
              <a:chOff x="1344582" y="2160090"/>
              <a:chExt cx="2159754" cy="1140705"/>
            </a:xfrm>
          </p:grpSpPr>
          <p:sp>
            <p:nvSpPr>
              <p:cNvPr id="62" name="Прямоугольник 61"/>
              <p:cNvSpPr/>
              <p:nvPr/>
            </p:nvSpPr>
            <p:spPr>
              <a:xfrm>
                <a:off x="2278985" y="2160090"/>
                <a:ext cx="1225351" cy="423227"/>
              </a:xfrm>
              <a:prstGeom prst="rect">
                <a:avLst/>
              </a:prstGeom>
            </p:spPr>
            <p:txBody>
              <a:bodyPr wrap="square" lIns="0" tIns="0" bIns="0">
                <a:spAutoFit/>
              </a:bodyPr>
              <a:lstStyle/>
              <a:p>
                <a:r>
                  <a:rPr lang="ru-RU" sz="2400" b="1" dirty="0" smtClean="0">
                    <a:solidFill>
                      <a:srgbClr val="0070C0"/>
                    </a:solidFill>
                    <a:cs typeface="Arial" panose="020B0604020202020204" pitchFamily="34" charset="0"/>
                  </a:rPr>
                  <a:t>511 </a:t>
                </a:r>
                <a:r>
                  <a:rPr lang="ru-RU" sz="1050" b="1" dirty="0">
                    <a:solidFill>
                      <a:srgbClr val="0070C0"/>
                    </a:solidFill>
                    <a:cs typeface="Arial" panose="020B0604020202020204" pitchFamily="34" charset="0"/>
                  </a:rPr>
                  <a:t>ОБЬЕКТОВ ЗДРАВООХРАНЕНИЯ</a:t>
                </a:r>
                <a:endParaRPr lang="ru-RU" sz="900" b="1" dirty="0">
                  <a:solidFill>
                    <a:srgbClr val="0070C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73" name="Прямоугольник 72"/>
              <p:cNvSpPr/>
              <p:nvPr/>
            </p:nvSpPr>
            <p:spPr>
              <a:xfrm>
                <a:off x="2220148" y="2895970"/>
                <a:ext cx="700163" cy="4048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 smtClean="0">
                    <a:solidFill>
                      <a:srgbClr val="FF0000"/>
                    </a:solidFill>
                  </a:rPr>
                  <a:t>347</a:t>
                </a:r>
                <a:endParaRPr lang="ru-RU" b="1" dirty="0">
                  <a:solidFill>
                    <a:srgbClr val="FF0000"/>
                  </a:solidFill>
                </a:endParaRPr>
              </a:p>
              <a:p>
                <a:r>
                  <a:rPr lang="ru-RU" sz="900" b="1" dirty="0">
                    <a:solidFill>
                      <a:srgbClr val="FF0000"/>
                    </a:solidFill>
                  </a:rPr>
                  <a:t>НЕ ПОДКЛЮЧЕНО</a:t>
                </a:r>
              </a:p>
            </p:txBody>
          </p:sp>
          <p:sp>
            <p:nvSpPr>
              <p:cNvPr id="75" name="Прямоугольник 74"/>
              <p:cNvSpPr/>
              <p:nvPr/>
            </p:nvSpPr>
            <p:spPr>
              <a:xfrm>
                <a:off x="2226224" y="2546921"/>
                <a:ext cx="653499" cy="4170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 smtClean="0">
                    <a:solidFill>
                      <a:srgbClr val="00B050"/>
                    </a:solidFill>
                  </a:rPr>
                  <a:t>164</a:t>
                </a:r>
                <a:endParaRPr lang="ru-RU" b="1" dirty="0">
                  <a:solidFill>
                    <a:srgbClr val="00B050"/>
                  </a:solidFill>
                </a:endParaRPr>
              </a:p>
              <a:p>
                <a:r>
                  <a:rPr lang="ru-RU" sz="1000" b="1" dirty="0">
                    <a:solidFill>
                      <a:srgbClr val="00B050"/>
                    </a:solidFill>
                  </a:rPr>
                  <a:t>ПОДКЛЮЧЕНО</a:t>
                </a:r>
              </a:p>
            </p:txBody>
          </p:sp>
          <p:sp>
            <p:nvSpPr>
              <p:cNvPr id="78" name="Прямоугольник 77"/>
              <p:cNvSpPr/>
              <p:nvPr/>
            </p:nvSpPr>
            <p:spPr>
              <a:xfrm>
                <a:off x="1467781" y="2328666"/>
                <a:ext cx="408774" cy="3189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FF0000"/>
                    </a:solidFill>
                  </a:rPr>
                  <a:t>68%</a:t>
                </a:r>
                <a:endParaRPr lang="ru-RU" sz="1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9" name="Прямоугольник 78"/>
              <p:cNvSpPr/>
              <p:nvPr/>
            </p:nvSpPr>
            <p:spPr>
              <a:xfrm>
                <a:off x="1344582" y="2787288"/>
                <a:ext cx="408774" cy="3189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00B050"/>
                    </a:solidFill>
                  </a:rPr>
                  <a:t>32%</a:t>
                </a:r>
                <a:endParaRPr lang="ru-RU" sz="1050" b="1" dirty="0">
                  <a:solidFill>
                    <a:srgbClr val="00B050"/>
                  </a:solidFill>
                </a:endParaRPr>
              </a:p>
            </p:txBody>
          </p:sp>
        </p:grpSp>
      </p:grpSp>
      <p:sp>
        <p:nvSpPr>
          <p:cNvPr id="89" name="Прямоугольник 88"/>
          <p:cNvSpPr>
            <a:spLocks/>
          </p:cNvSpPr>
          <p:nvPr/>
        </p:nvSpPr>
        <p:spPr>
          <a:xfrm>
            <a:off x="6369346" y="1674403"/>
            <a:ext cx="5388737" cy="553998"/>
          </a:xfrm>
          <a:prstGeom prst="rect">
            <a:avLst/>
          </a:prstGeom>
          <a:noFill/>
        </p:spPr>
        <p:txBody>
          <a:bodyPr wrap="square" lIns="0" tIns="0" rIns="0" bIns="0" numCol="1" anchor="ctr" anchorCtr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►"/>
            </a:pP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Всего 68%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медицинских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пунктов не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подключены к интернету</a:t>
            </a:r>
          </a:p>
        </p:txBody>
      </p:sp>
      <p:sp>
        <p:nvSpPr>
          <p:cNvPr id="104" name="Овал 103"/>
          <p:cNvSpPr/>
          <p:nvPr/>
        </p:nvSpPr>
        <p:spPr>
          <a:xfrm>
            <a:off x="396194" y="3499075"/>
            <a:ext cx="448574" cy="423653"/>
          </a:xfrm>
          <a:prstGeom prst="ellipse">
            <a:avLst/>
          </a:prstGeom>
          <a:solidFill>
            <a:srgbClr val="00B0F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Прямоугольник 104"/>
          <p:cNvSpPr>
            <a:spLocks/>
          </p:cNvSpPr>
          <p:nvPr/>
        </p:nvSpPr>
        <p:spPr>
          <a:xfrm>
            <a:off x="932066" y="3436049"/>
            <a:ext cx="1780312" cy="553998"/>
          </a:xfrm>
          <a:prstGeom prst="rect">
            <a:avLst/>
          </a:prstGeom>
          <a:noFill/>
        </p:spPr>
        <p:txBody>
          <a:bodyPr wrap="square" lIns="0" tIns="0" rIns="0" bIns="0" numCol="1" anchor="ctr" anchorCtr="0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Оснащение компьютерами</a:t>
            </a:r>
          </a:p>
        </p:txBody>
      </p:sp>
      <p:grpSp>
        <p:nvGrpSpPr>
          <p:cNvPr id="144" name="Группа 143"/>
          <p:cNvGrpSpPr/>
          <p:nvPr/>
        </p:nvGrpSpPr>
        <p:grpSpPr>
          <a:xfrm>
            <a:off x="2779023" y="2864127"/>
            <a:ext cx="3780803" cy="1667491"/>
            <a:chOff x="711695" y="2053225"/>
            <a:chExt cx="2792641" cy="1359275"/>
          </a:xfrm>
        </p:grpSpPr>
        <p:graphicFrame>
          <p:nvGraphicFramePr>
            <p:cNvPr id="145" name="Диаграмма 144"/>
            <p:cNvGraphicFramePr/>
            <p:nvPr>
              <p:extLst>
                <p:ext uri="{D42A27DB-BD31-4B8C-83A1-F6EECF244321}">
                  <p14:modId xmlns:p14="http://schemas.microsoft.com/office/powerpoint/2010/main" val="989305064"/>
                </p:ext>
              </p:extLst>
            </p:nvPr>
          </p:nvGraphicFramePr>
          <p:xfrm>
            <a:off x="711695" y="2053225"/>
            <a:ext cx="1829856" cy="135927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pSp>
          <p:nvGrpSpPr>
            <p:cNvPr id="146" name="Группа 145"/>
            <p:cNvGrpSpPr/>
            <p:nvPr/>
          </p:nvGrpSpPr>
          <p:grpSpPr>
            <a:xfrm>
              <a:off x="1263439" y="2192008"/>
              <a:ext cx="2240897" cy="1149114"/>
              <a:chOff x="1263439" y="2192008"/>
              <a:chExt cx="2240897" cy="1149114"/>
            </a:xfrm>
          </p:grpSpPr>
          <p:sp>
            <p:nvSpPr>
              <p:cNvPr id="147" name="Прямоугольник 146"/>
              <p:cNvSpPr/>
              <p:nvPr/>
            </p:nvSpPr>
            <p:spPr>
              <a:xfrm>
                <a:off x="2278985" y="2192008"/>
                <a:ext cx="1225351" cy="439054"/>
              </a:xfrm>
              <a:prstGeom prst="rect">
                <a:avLst/>
              </a:prstGeom>
            </p:spPr>
            <p:txBody>
              <a:bodyPr wrap="square" lIns="0" tIns="0" bIns="0">
                <a:spAutoFit/>
              </a:bodyPr>
              <a:lstStyle/>
              <a:p>
                <a:r>
                  <a:rPr lang="ru-RU" sz="2400" b="1" dirty="0" smtClean="0">
                    <a:solidFill>
                      <a:srgbClr val="0070C0"/>
                    </a:solidFill>
                    <a:cs typeface="Arial" panose="020B0604020202020204" pitchFamily="34" charset="0"/>
                  </a:rPr>
                  <a:t>5444</a:t>
                </a:r>
                <a:endParaRPr lang="ru-RU" sz="2400" b="1" dirty="0">
                  <a:solidFill>
                    <a:srgbClr val="0070C0"/>
                  </a:solidFill>
                  <a:cs typeface="Arial" panose="020B0604020202020204" pitchFamily="34" charset="0"/>
                </a:endParaRPr>
              </a:p>
              <a:p>
                <a:r>
                  <a:rPr lang="ru-RU" sz="1050" b="1" dirty="0">
                    <a:solidFill>
                      <a:srgbClr val="0070C0"/>
                    </a:solidFill>
                    <a:cs typeface="Arial" panose="020B0604020202020204" pitchFamily="34" charset="0"/>
                  </a:rPr>
                  <a:t>РАБОЧИХ МЕСТ</a:t>
                </a:r>
                <a:endParaRPr lang="ru-RU" sz="900" b="1" dirty="0">
                  <a:solidFill>
                    <a:srgbClr val="0070C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48" name="Прямоугольник 147"/>
              <p:cNvSpPr/>
              <p:nvPr/>
            </p:nvSpPr>
            <p:spPr>
              <a:xfrm>
                <a:off x="2220148" y="2927158"/>
                <a:ext cx="737892" cy="413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 smtClean="0">
                    <a:solidFill>
                      <a:srgbClr val="FF0000"/>
                    </a:solidFill>
                  </a:rPr>
                  <a:t>1425</a:t>
                </a:r>
                <a:endParaRPr lang="ru-RU" b="1" dirty="0">
                  <a:solidFill>
                    <a:srgbClr val="FF0000"/>
                  </a:solidFill>
                </a:endParaRPr>
              </a:p>
              <a:p>
                <a:r>
                  <a:rPr lang="ru-RU" sz="900" b="1" dirty="0">
                    <a:solidFill>
                      <a:srgbClr val="FF0000"/>
                    </a:solidFill>
                  </a:rPr>
                  <a:t>НЕ ОБЕСПЕЧЕНО</a:t>
                </a:r>
              </a:p>
            </p:txBody>
          </p:sp>
          <p:sp>
            <p:nvSpPr>
              <p:cNvPr id="149" name="Прямоугольник 148"/>
              <p:cNvSpPr/>
              <p:nvPr/>
            </p:nvSpPr>
            <p:spPr>
              <a:xfrm>
                <a:off x="2226224" y="2570396"/>
                <a:ext cx="698819" cy="4265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 smtClean="0">
                    <a:solidFill>
                      <a:srgbClr val="00B050"/>
                    </a:solidFill>
                  </a:rPr>
                  <a:t>4885</a:t>
                </a:r>
                <a:endParaRPr lang="ru-RU" b="1" dirty="0">
                  <a:solidFill>
                    <a:srgbClr val="00B050"/>
                  </a:solidFill>
                </a:endParaRPr>
              </a:p>
              <a:p>
                <a:r>
                  <a:rPr lang="ru-RU" sz="1000" b="1" dirty="0">
                    <a:solidFill>
                      <a:srgbClr val="00B050"/>
                    </a:solidFill>
                  </a:rPr>
                  <a:t>ОБЕСПЕЧЕНО </a:t>
                </a:r>
              </a:p>
            </p:txBody>
          </p:sp>
          <p:sp>
            <p:nvSpPr>
              <p:cNvPr id="150" name="Прямоугольник 149"/>
              <p:cNvSpPr/>
              <p:nvPr/>
            </p:nvSpPr>
            <p:spPr>
              <a:xfrm>
                <a:off x="1346351" y="2328666"/>
                <a:ext cx="466748" cy="3261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FF0000"/>
                    </a:solidFill>
                  </a:rPr>
                  <a:t>10%</a:t>
                </a:r>
                <a:endParaRPr lang="ru-RU" sz="1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51" name="Прямоугольник 150"/>
              <p:cNvSpPr/>
              <p:nvPr/>
            </p:nvSpPr>
            <p:spPr>
              <a:xfrm>
                <a:off x="1263439" y="2744830"/>
                <a:ext cx="466748" cy="3261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00B050"/>
                    </a:solidFill>
                  </a:rPr>
                  <a:t>90%</a:t>
                </a:r>
                <a:endParaRPr lang="ru-RU" sz="1050" b="1" dirty="0">
                  <a:solidFill>
                    <a:srgbClr val="00B050"/>
                  </a:solidFill>
                </a:endParaRPr>
              </a:p>
            </p:txBody>
          </p:sp>
        </p:grpSp>
      </p:grpSp>
      <p:sp>
        <p:nvSpPr>
          <p:cNvPr id="31" name="Прямоугольник 30"/>
          <p:cNvSpPr>
            <a:spLocks/>
          </p:cNvSpPr>
          <p:nvPr/>
        </p:nvSpPr>
        <p:spPr>
          <a:xfrm>
            <a:off x="6313988" y="3449308"/>
            <a:ext cx="5444096" cy="553998"/>
          </a:xfrm>
          <a:prstGeom prst="rect">
            <a:avLst/>
          </a:prstGeom>
          <a:noFill/>
        </p:spPr>
        <p:txBody>
          <a:bodyPr wrap="square" lIns="0" tIns="0" rIns="0" bIns="0" numCol="1" anchor="ctr" anchorCtr="0">
            <a:spAutoFit/>
          </a:bodyPr>
          <a:lstStyle/>
          <a:p>
            <a:pPr lvl="1" algn="just"/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Количество закупаемых рабочих станций 1425 </a:t>
            </a:r>
            <a:r>
              <a:rPr lang="ru-RU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 учетом замены устаревших станций)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396193" y="5370427"/>
            <a:ext cx="448574" cy="423653"/>
          </a:xfrm>
          <a:prstGeom prst="ellipse">
            <a:avLst/>
          </a:prstGeom>
          <a:solidFill>
            <a:srgbClr val="00B0F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grpSp>
        <p:nvGrpSpPr>
          <p:cNvPr id="38" name="Группа 37"/>
          <p:cNvGrpSpPr/>
          <p:nvPr/>
        </p:nvGrpSpPr>
        <p:grpSpPr>
          <a:xfrm>
            <a:off x="2917998" y="4748189"/>
            <a:ext cx="3413803" cy="1694328"/>
            <a:chOff x="711695" y="2053225"/>
            <a:chExt cx="2738724" cy="1359275"/>
          </a:xfrm>
        </p:grpSpPr>
        <p:graphicFrame>
          <p:nvGraphicFramePr>
            <p:cNvPr id="40" name="Диаграмма 39"/>
            <p:cNvGraphicFramePr/>
            <p:nvPr>
              <p:extLst>
                <p:ext uri="{D42A27DB-BD31-4B8C-83A1-F6EECF244321}">
                  <p14:modId xmlns:p14="http://schemas.microsoft.com/office/powerpoint/2010/main" val="2529245695"/>
                </p:ext>
              </p:extLst>
            </p:nvPr>
          </p:nvGraphicFramePr>
          <p:xfrm>
            <a:off x="711695" y="2053225"/>
            <a:ext cx="1829856" cy="135927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pSp>
          <p:nvGrpSpPr>
            <p:cNvPr id="41" name="Группа 40"/>
            <p:cNvGrpSpPr/>
            <p:nvPr/>
          </p:nvGrpSpPr>
          <p:grpSpPr>
            <a:xfrm>
              <a:off x="1242212" y="2093430"/>
              <a:ext cx="2208207" cy="1171983"/>
              <a:chOff x="1242212" y="2093430"/>
              <a:chExt cx="2208207" cy="1171983"/>
            </a:xfrm>
          </p:grpSpPr>
          <p:sp>
            <p:nvSpPr>
              <p:cNvPr id="42" name="Прямоугольник 41"/>
              <p:cNvSpPr/>
              <p:nvPr/>
            </p:nvSpPr>
            <p:spPr>
              <a:xfrm>
                <a:off x="2225068" y="2093430"/>
                <a:ext cx="1225351" cy="425927"/>
              </a:xfrm>
              <a:prstGeom prst="rect">
                <a:avLst/>
              </a:prstGeom>
            </p:spPr>
            <p:txBody>
              <a:bodyPr wrap="square" lIns="0" tIns="0" bIns="0">
                <a:spAutoFit/>
              </a:bodyPr>
              <a:lstStyle/>
              <a:p>
                <a:r>
                  <a:rPr lang="ru-RU" sz="2400" b="1" dirty="0" smtClean="0">
                    <a:solidFill>
                      <a:srgbClr val="0070C0"/>
                    </a:solidFill>
                    <a:cs typeface="Arial" panose="020B0604020202020204" pitchFamily="34" charset="0"/>
                  </a:rPr>
                  <a:t>51 </a:t>
                </a:r>
                <a:r>
                  <a:rPr lang="ru-RU" sz="1050" b="1" dirty="0">
                    <a:solidFill>
                      <a:srgbClr val="0070C0"/>
                    </a:solidFill>
                    <a:cs typeface="Arial" panose="020B0604020202020204" pitchFamily="34" charset="0"/>
                  </a:rPr>
                  <a:t>ОРГАНИЗАЦИИ ЗДРАВООХРАНЕНИЯ</a:t>
                </a:r>
                <a:endParaRPr lang="ru-RU" sz="900" b="1" dirty="0">
                  <a:solidFill>
                    <a:srgbClr val="0070C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43" name="Прямоугольник 42"/>
              <p:cNvSpPr/>
              <p:nvPr/>
            </p:nvSpPr>
            <p:spPr>
              <a:xfrm>
                <a:off x="2218992" y="2858006"/>
                <a:ext cx="702419" cy="4074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 smtClean="0">
                    <a:solidFill>
                      <a:srgbClr val="FF0000"/>
                    </a:solidFill>
                  </a:rPr>
                  <a:t>6</a:t>
                </a:r>
                <a:endParaRPr lang="ru-RU" b="1" dirty="0">
                  <a:solidFill>
                    <a:srgbClr val="FF0000"/>
                  </a:solidFill>
                </a:endParaRPr>
              </a:p>
              <a:p>
                <a:r>
                  <a:rPr lang="ru-RU" sz="900" b="1" dirty="0">
                    <a:solidFill>
                      <a:srgbClr val="FF0000"/>
                    </a:solidFill>
                  </a:rPr>
                  <a:t>НЕ ВНЕДРЕНО</a:t>
                </a:r>
              </a:p>
            </p:txBody>
          </p:sp>
          <p:sp>
            <p:nvSpPr>
              <p:cNvPr id="47" name="Прямоугольник 46"/>
              <p:cNvSpPr/>
              <p:nvPr/>
            </p:nvSpPr>
            <p:spPr>
              <a:xfrm>
                <a:off x="2225068" y="2478756"/>
                <a:ext cx="652264" cy="4197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 smtClean="0">
                    <a:solidFill>
                      <a:srgbClr val="00B050"/>
                    </a:solidFill>
                  </a:rPr>
                  <a:t>45 </a:t>
                </a:r>
                <a:endParaRPr lang="ru-RU" b="1" dirty="0">
                  <a:solidFill>
                    <a:srgbClr val="00B050"/>
                  </a:solidFill>
                </a:endParaRPr>
              </a:p>
              <a:p>
                <a:r>
                  <a:rPr lang="ru-RU" sz="1000" b="1" dirty="0">
                    <a:solidFill>
                      <a:srgbClr val="00B050"/>
                    </a:solidFill>
                  </a:rPr>
                  <a:t>ВНЕДРЕНО </a:t>
                </a:r>
              </a:p>
            </p:txBody>
          </p:sp>
          <p:sp>
            <p:nvSpPr>
              <p:cNvPr id="48" name="Прямоугольник 47"/>
              <p:cNvSpPr/>
              <p:nvPr/>
            </p:nvSpPr>
            <p:spPr>
              <a:xfrm>
                <a:off x="1346351" y="2328666"/>
                <a:ext cx="506945" cy="3209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FF0000"/>
                    </a:solidFill>
                  </a:rPr>
                  <a:t>12%</a:t>
                </a:r>
                <a:endParaRPr lang="ru-RU" sz="1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9" name="Прямоугольник 48"/>
              <p:cNvSpPr/>
              <p:nvPr/>
            </p:nvSpPr>
            <p:spPr>
              <a:xfrm>
                <a:off x="1242212" y="2787621"/>
                <a:ext cx="506945" cy="3209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00B050"/>
                    </a:solidFill>
                  </a:rPr>
                  <a:t>88%</a:t>
                </a:r>
                <a:endParaRPr lang="ru-RU" sz="1050" b="1" dirty="0">
                  <a:solidFill>
                    <a:srgbClr val="00B050"/>
                  </a:solidFill>
                </a:endParaRPr>
              </a:p>
            </p:txBody>
          </p:sp>
        </p:grpSp>
      </p:grpSp>
      <p:sp>
        <p:nvSpPr>
          <p:cNvPr id="50" name="Прямоугольник 49"/>
          <p:cNvSpPr>
            <a:spLocks/>
          </p:cNvSpPr>
          <p:nvPr/>
        </p:nvSpPr>
        <p:spPr>
          <a:xfrm>
            <a:off x="6369345" y="5263220"/>
            <a:ext cx="5388737" cy="553998"/>
          </a:xfrm>
          <a:prstGeom prst="rect">
            <a:avLst/>
          </a:prstGeom>
          <a:noFill/>
        </p:spPr>
        <p:txBody>
          <a:bodyPr wrap="square" lIns="0" tIns="0" rIns="0" bIns="0" numCol="1" anchor="ctr" anchorCtr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►"/>
            </a:pP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5 организациях области внедрены сторонние медицинские информационные системы.</a:t>
            </a:r>
          </a:p>
        </p:txBody>
      </p:sp>
      <p:sp>
        <p:nvSpPr>
          <p:cNvPr id="44" name="Прямоугольник 43"/>
          <p:cNvSpPr>
            <a:spLocks/>
          </p:cNvSpPr>
          <p:nvPr/>
        </p:nvSpPr>
        <p:spPr>
          <a:xfrm>
            <a:off x="922404" y="5103052"/>
            <a:ext cx="2259227" cy="1107996"/>
          </a:xfrm>
          <a:prstGeom prst="rect">
            <a:avLst/>
          </a:prstGeom>
          <a:noFill/>
        </p:spPr>
        <p:txBody>
          <a:bodyPr wrap="square" lIns="0" tIns="0" rIns="0" bIns="0" numCol="1" anchor="ctr" anchorCtr="0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 медицинскими информационными системами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809417" y="122417"/>
            <a:ext cx="103996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 ИНФРАСТРУКТУРЫ</a:t>
            </a: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>
            <a:off x="884757" y="608304"/>
            <a:ext cx="7265487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316"/>
          <a:stretch/>
        </p:blipFill>
        <p:spPr>
          <a:xfrm>
            <a:off x="197738" y="204352"/>
            <a:ext cx="597785" cy="506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88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15134</TotalTime>
  <Words>2513</Words>
  <Application>Microsoft Office PowerPoint</Application>
  <PresentationFormat>Произвольный</PresentationFormat>
  <Paragraphs>751</Paragraphs>
  <Slides>16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Beybut S. Esenbaev</dc:creator>
  <cp:lastModifiedBy>uzako@outlook.com</cp:lastModifiedBy>
  <cp:revision>1232</cp:revision>
  <cp:lastPrinted>2018-02-22T06:48:52Z</cp:lastPrinted>
  <dcterms:created xsi:type="dcterms:W3CDTF">2017-06-19T05:07:51Z</dcterms:created>
  <dcterms:modified xsi:type="dcterms:W3CDTF">2018-04-05T11:12:32Z</dcterms:modified>
</cp:coreProperties>
</file>